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887" r:id="rId2"/>
    <p:sldMasterId id="2147483900" r:id="rId3"/>
  </p:sldMasterIdLst>
  <p:notesMasterIdLst>
    <p:notesMasterId r:id="rId36"/>
  </p:notesMasterIdLst>
  <p:sldIdLst>
    <p:sldId id="349" r:id="rId4"/>
    <p:sldId id="351" r:id="rId5"/>
    <p:sldId id="348" r:id="rId6"/>
    <p:sldId id="346" r:id="rId7"/>
    <p:sldId id="345" r:id="rId8"/>
    <p:sldId id="347" r:id="rId9"/>
    <p:sldId id="318" r:id="rId10"/>
    <p:sldId id="319" r:id="rId11"/>
    <p:sldId id="320" r:id="rId12"/>
    <p:sldId id="321" r:id="rId13"/>
    <p:sldId id="322" r:id="rId14"/>
    <p:sldId id="323" r:id="rId15"/>
    <p:sldId id="324" r:id="rId16"/>
    <p:sldId id="325" r:id="rId17"/>
    <p:sldId id="326" r:id="rId18"/>
    <p:sldId id="327" r:id="rId19"/>
    <p:sldId id="334" r:id="rId20"/>
    <p:sldId id="337" r:id="rId21"/>
    <p:sldId id="338" r:id="rId22"/>
    <p:sldId id="328" r:id="rId23"/>
    <p:sldId id="329" r:id="rId24"/>
    <p:sldId id="330" r:id="rId25"/>
    <p:sldId id="331" r:id="rId26"/>
    <p:sldId id="341" r:id="rId27"/>
    <p:sldId id="332" r:id="rId28"/>
    <p:sldId id="339" r:id="rId29"/>
    <p:sldId id="340" r:id="rId30"/>
    <p:sldId id="342" r:id="rId31"/>
    <p:sldId id="343" r:id="rId32"/>
    <p:sldId id="344" r:id="rId33"/>
    <p:sldId id="276" r:id="rId34"/>
    <p:sldId id="35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81" d="100"/>
          <a:sy n="81" d="100"/>
        </p:scale>
        <p:origin x="120"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5C926-3F63-4F8A-961B-A28B1B68C916}" type="doc">
      <dgm:prSet loTypeId="urn:microsoft.com/office/officeart/2005/8/layout/hProcess9" loCatId="process" qsTypeId="urn:microsoft.com/office/officeart/2005/8/quickstyle/simple1" qsCatId="simple" csTypeId="urn:microsoft.com/office/officeart/2005/8/colors/colorful5" csCatId="colorful" phldr="1"/>
      <dgm:spPr/>
    </dgm:pt>
    <dgm:pt modelId="{50A9B06B-D8A6-4D16-B2CE-C0DB00C7A05F}">
      <dgm:prSet phldrT="[Text]" custT="1"/>
      <dgm:spPr/>
      <dgm:t>
        <a:bodyPr/>
        <a:lstStyle/>
        <a:p>
          <a:r>
            <a:rPr lang="en-US" sz="1600" dirty="0"/>
            <a:t>IFPS</a:t>
          </a:r>
        </a:p>
      </dgm:t>
    </dgm:pt>
    <dgm:pt modelId="{6D0D3F8D-7D08-48DD-8E5E-106F8BBA1E0D}" type="parTrans" cxnId="{C8A061D0-D897-421F-8B82-A16256D2CA7C}">
      <dgm:prSet/>
      <dgm:spPr/>
      <dgm:t>
        <a:bodyPr/>
        <a:lstStyle/>
        <a:p>
          <a:endParaRPr lang="en-US"/>
        </a:p>
      </dgm:t>
    </dgm:pt>
    <dgm:pt modelId="{43232C62-0FDB-4910-91B9-3C47A75198AB}" type="sibTrans" cxnId="{C8A061D0-D897-421F-8B82-A16256D2CA7C}">
      <dgm:prSet/>
      <dgm:spPr/>
      <dgm:t>
        <a:bodyPr/>
        <a:lstStyle/>
        <a:p>
          <a:endParaRPr lang="en-US"/>
        </a:p>
      </dgm:t>
    </dgm:pt>
    <dgm:pt modelId="{AC99060E-DEA3-48BB-834F-413916013755}">
      <dgm:prSet phldrT="[Text]" custT="1"/>
      <dgm:spPr/>
      <dgm:t>
        <a:bodyPr/>
        <a:lstStyle/>
        <a:p>
          <a:r>
            <a:rPr lang="en-US" sz="1600" dirty="0"/>
            <a:t>consortium</a:t>
          </a:r>
        </a:p>
        <a:p>
          <a:r>
            <a:rPr lang="en-US" sz="1600" dirty="0"/>
            <a:t>Blockchain</a:t>
          </a:r>
        </a:p>
      </dgm:t>
    </dgm:pt>
    <dgm:pt modelId="{C7F67B8A-F680-4138-90F4-6269579794D5}" type="parTrans" cxnId="{09B7D7D3-B2D6-4F6E-AC3A-A99601254B11}">
      <dgm:prSet/>
      <dgm:spPr/>
      <dgm:t>
        <a:bodyPr/>
        <a:lstStyle/>
        <a:p>
          <a:endParaRPr lang="en-US"/>
        </a:p>
      </dgm:t>
    </dgm:pt>
    <dgm:pt modelId="{0981E65E-72AD-4D16-A698-6ED7C6B96EC6}" type="sibTrans" cxnId="{09B7D7D3-B2D6-4F6E-AC3A-A99601254B11}">
      <dgm:prSet/>
      <dgm:spPr/>
      <dgm:t>
        <a:bodyPr/>
        <a:lstStyle/>
        <a:p>
          <a:endParaRPr lang="en-US"/>
        </a:p>
      </dgm:t>
    </dgm:pt>
    <dgm:pt modelId="{88737C68-37AF-47FE-B3A5-0ADD4BE07F82}">
      <dgm:prSet phldrT="[Text]" custT="1"/>
      <dgm:spPr/>
      <dgm:t>
        <a:bodyPr/>
        <a:lstStyle/>
        <a:p>
          <a:endParaRPr lang="en-US" sz="1600" dirty="0"/>
        </a:p>
      </dgm:t>
    </dgm:pt>
    <dgm:pt modelId="{796D9946-8AD5-42C3-90DA-CA5DDB33E828}" type="parTrans" cxnId="{D0498785-C318-4283-8AC4-C2EBD9AC7F4C}">
      <dgm:prSet/>
      <dgm:spPr/>
      <dgm:t>
        <a:bodyPr/>
        <a:lstStyle/>
        <a:p>
          <a:endParaRPr lang="en-US"/>
        </a:p>
      </dgm:t>
    </dgm:pt>
    <dgm:pt modelId="{9160FB99-F4FE-46E2-90F7-E0581E4F364F}" type="sibTrans" cxnId="{D0498785-C318-4283-8AC4-C2EBD9AC7F4C}">
      <dgm:prSet/>
      <dgm:spPr/>
      <dgm:t>
        <a:bodyPr/>
        <a:lstStyle/>
        <a:p>
          <a:endParaRPr lang="en-US"/>
        </a:p>
      </dgm:t>
    </dgm:pt>
    <dgm:pt modelId="{0FF006CB-8909-4F35-BF36-D94D09360938}">
      <dgm:prSet phldrT="[Text]" custT="1"/>
      <dgm:spPr/>
      <dgm:t>
        <a:bodyPr/>
        <a:lstStyle/>
        <a:p>
          <a:endParaRPr lang="en-US" sz="1600" dirty="0"/>
        </a:p>
      </dgm:t>
    </dgm:pt>
    <dgm:pt modelId="{C8A1930B-BDFC-4F7F-8B3E-8B6AEDEB679E}" type="parTrans" cxnId="{1C61CD49-1C3F-4857-8140-DBEBDF72B514}">
      <dgm:prSet/>
      <dgm:spPr/>
      <dgm:t>
        <a:bodyPr/>
        <a:lstStyle/>
        <a:p>
          <a:endParaRPr lang="en-US"/>
        </a:p>
      </dgm:t>
    </dgm:pt>
    <dgm:pt modelId="{455F2E47-A77F-4363-8DE0-9A9F8AEBDF53}" type="sibTrans" cxnId="{1C61CD49-1C3F-4857-8140-DBEBDF72B514}">
      <dgm:prSet/>
      <dgm:spPr/>
      <dgm:t>
        <a:bodyPr/>
        <a:lstStyle/>
        <a:p>
          <a:endParaRPr lang="en-US"/>
        </a:p>
      </dgm:t>
    </dgm:pt>
    <dgm:pt modelId="{8B25DF8F-19D4-4694-997D-7C707FBA3FFF}" type="pres">
      <dgm:prSet presAssocID="{F645C926-3F63-4F8A-961B-A28B1B68C916}" presName="CompostProcess" presStyleCnt="0">
        <dgm:presLayoutVars>
          <dgm:dir/>
          <dgm:resizeHandles val="exact"/>
        </dgm:presLayoutVars>
      </dgm:prSet>
      <dgm:spPr/>
    </dgm:pt>
    <dgm:pt modelId="{C2113E74-A8BA-4995-9594-53D39E871C8B}" type="pres">
      <dgm:prSet presAssocID="{F645C926-3F63-4F8A-961B-A28B1B68C916}" presName="arrow" presStyleLbl="bgShp" presStyleIdx="0" presStyleCnt="1" custScaleX="117647" custLinFactNeighborX="-6729" custLinFactNeighborY="0"/>
      <dgm:spPr/>
    </dgm:pt>
    <dgm:pt modelId="{A13BA895-815B-4591-9F8C-E533E333390F}" type="pres">
      <dgm:prSet presAssocID="{F645C926-3F63-4F8A-961B-A28B1B68C916}" presName="linearProcess" presStyleCnt="0"/>
      <dgm:spPr/>
    </dgm:pt>
    <dgm:pt modelId="{883F5CCF-CE98-46D4-88D5-111999419DBD}" type="pres">
      <dgm:prSet presAssocID="{50A9B06B-D8A6-4D16-B2CE-C0DB00C7A05F}" presName="textNode" presStyleLbl="node1" presStyleIdx="0" presStyleCnt="4" custScaleX="52815" custScaleY="92547" custLinFactX="-16428" custLinFactNeighborX="-100000" custLinFactNeighborY="5275">
        <dgm:presLayoutVars>
          <dgm:bulletEnabled val="1"/>
        </dgm:presLayoutVars>
      </dgm:prSet>
      <dgm:spPr/>
    </dgm:pt>
    <dgm:pt modelId="{0CAC1E69-E3DF-416B-A5E7-C43116887CEC}" type="pres">
      <dgm:prSet presAssocID="{43232C62-0FDB-4910-91B9-3C47A75198AB}" presName="sibTrans" presStyleCnt="0"/>
      <dgm:spPr/>
    </dgm:pt>
    <dgm:pt modelId="{EEDD2462-AA0C-48E0-9496-58C032AE8098}" type="pres">
      <dgm:prSet presAssocID="{AC99060E-DEA3-48BB-834F-413916013755}" presName="textNode" presStyleLbl="node1" presStyleIdx="1" presStyleCnt="4" custScaleX="78960" custScaleY="90198" custLinFactX="94214" custLinFactNeighborX="100000" custLinFactNeighborY="3131">
        <dgm:presLayoutVars>
          <dgm:bulletEnabled val="1"/>
        </dgm:presLayoutVars>
      </dgm:prSet>
      <dgm:spPr/>
    </dgm:pt>
    <dgm:pt modelId="{61FA269A-C554-43A2-AF99-B3AA489F2141}" type="pres">
      <dgm:prSet presAssocID="{0981E65E-72AD-4D16-A698-6ED7C6B96EC6}" presName="sibTrans" presStyleCnt="0"/>
      <dgm:spPr/>
    </dgm:pt>
    <dgm:pt modelId="{D1CEC8E6-5F99-45EF-86AB-0976250AC108}" type="pres">
      <dgm:prSet presAssocID="{88737C68-37AF-47FE-B3A5-0ADD4BE07F82}" presName="textNode" presStyleLbl="node1" presStyleIdx="2" presStyleCnt="4" custScaleX="72422" custScaleY="88259" custLinFactX="-100000" custLinFactNeighborX="-100124" custLinFactNeighborY="3131">
        <dgm:presLayoutVars>
          <dgm:bulletEnabled val="1"/>
        </dgm:presLayoutVars>
      </dgm:prSet>
      <dgm:spPr/>
    </dgm:pt>
    <dgm:pt modelId="{021C1DF9-35A5-416A-BE43-869D0CAA1149}" type="pres">
      <dgm:prSet presAssocID="{9160FB99-F4FE-46E2-90F7-E0581E4F364F}" presName="sibTrans" presStyleCnt="0"/>
      <dgm:spPr/>
    </dgm:pt>
    <dgm:pt modelId="{7A9D27A0-048D-4D01-A906-0B671E3AE98D}" type="pres">
      <dgm:prSet presAssocID="{0FF006CB-8909-4F35-BF36-D94D09360938}" presName="textNode" presStyleLbl="node1" presStyleIdx="3" presStyleCnt="4" custScaleX="51860" custScaleY="84535" custLinFactX="-100000" custLinFactNeighborX="-181091" custLinFactNeighborY="3132">
        <dgm:presLayoutVars>
          <dgm:bulletEnabled val="1"/>
        </dgm:presLayoutVars>
      </dgm:prSet>
      <dgm:spPr/>
    </dgm:pt>
  </dgm:ptLst>
  <dgm:cxnLst>
    <dgm:cxn modelId="{15090D09-3C5A-4236-BEDD-D9AF74B238EC}" type="presOf" srcId="{50A9B06B-D8A6-4D16-B2CE-C0DB00C7A05F}" destId="{883F5CCF-CE98-46D4-88D5-111999419DBD}" srcOrd="0" destOrd="0" presId="urn:microsoft.com/office/officeart/2005/8/layout/hProcess9"/>
    <dgm:cxn modelId="{1C61CD49-1C3F-4857-8140-DBEBDF72B514}" srcId="{F645C926-3F63-4F8A-961B-A28B1B68C916}" destId="{0FF006CB-8909-4F35-BF36-D94D09360938}" srcOrd="3" destOrd="0" parTransId="{C8A1930B-BDFC-4F7F-8B3E-8B6AEDEB679E}" sibTransId="{455F2E47-A77F-4363-8DE0-9A9F8AEBDF53}"/>
    <dgm:cxn modelId="{C8CC2C4B-B5ED-4F76-B2F2-F4FACC2E3647}" type="presOf" srcId="{0FF006CB-8909-4F35-BF36-D94D09360938}" destId="{7A9D27A0-048D-4D01-A906-0B671E3AE98D}" srcOrd="0" destOrd="0" presId="urn:microsoft.com/office/officeart/2005/8/layout/hProcess9"/>
    <dgm:cxn modelId="{9345B584-6346-4D2B-92B4-741C9BE0E879}" type="presOf" srcId="{F645C926-3F63-4F8A-961B-A28B1B68C916}" destId="{8B25DF8F-19D4-4694-997D-7C707FBA3FFF}" srcOrd="0" destOrd="0" presId="urn:microsoft.com/office/officeart/2005/8/layout/hProcess9"/>
    <dgm:cxn modelId="{D0498785-C318-4283-8AC4-C2EBD9AC7F4C}" srcId="{F645C926-3F63-4F8A-961B-A28B1B68C916}" destId="{88737C68-37AF-47FE-B3A5-0ADD4BE07F82}" srcOrd="2" destOrd="0" parTransId="{796D9946-8AD5-42C3-90DA-CA5DDB33E828}" sibTransId="{9160FB99-F4FE-46E2-90F7-E0581E4F364F}"/>
    <dgm:cxn modelId="{374BC0CA-A533-4579-89F9-71B996807AE3}" type="presOf" srcId="{88737C68-37AF-47FE-B3A5-0ADD4BE07F82}" destId="{D1CEC8E6-5F99-45EF-86AB-0976250AC108}" srcOrd="0" destOrd="0" presId="urn:microsoft.com/office/officeart/2005/8/layout/hProcess9"/>
    <dgm:cxn modelId="{C8A061D0-D897-421F-8B82-A16256D2CA7C}" srcId="{F645C926-3F63-4F8A-961B-A28B1B68C916}" destId="{50A9B06B-D8A6-4D16-B2CE-C0DB00C7A05F}" srcOrd="0" destOrd="0" parTransId="{6D0D3F8D-7D08-48DD-8E5E-106F8BBA1E0D}" sibTransId="{43232C62-0FDB-4910-91B9-3C47A75198AB}"/>
    <dgm:cxn modelId="{09B7D7D3-B2D6-4F6E-AC3A-A99601254B11}" srcId="{F645C926-3F63-4F8A-961B-A28B1B68C916}" destId="{AC99060E-DEA3-48BB-834F-413916013755}" srcOrd="1" destOrd="0" parTransId="{C7F67B8A-F680-4138-90F4-6269579794D5}" sibTransId="{0981E65E-72AD-4D16-A698-6ED7C6B96EC6}"/>
    <dgm:cxn modelId="{52CCECEA-5952-4123-9504-3C5238542407}" type="presOf" srcId="{AC99060E-DEA3-48BB-834F-413916013755}" destId="{EEDD2462-AA0C-48E0-9496-58C032AE8098}" srcOrd="0" destOrd="0" presId="urn:microsoft.com/office/officeart/2005/8/layout/hProcess9"/>
    <dgm:cxn modelId="{C3EBDC35-1221-4B02-B373-77CF6162430A}" type="presParOf" srcId="{8B25DF8F-19D4-4694-997D-7C707FBA3FFF}" destId="{C2113E74-A8BA-4995-9594-53D39E871C8B}" srcOrd="0" destOrd="0" presId="urn:microsoft.com/office/officeart/2005/8/layout/hProcess9"/>
    <dgm:cxn modelId="{2DD58C11-C353-4A62-A978-00E29C20CD14}" type="presParOf" srcId="{8B25DF8F-19D4-4694-997D-7C707FBA3FFF}" destId="{A13BA895-815B-4591-9F8C-E533E333390F}" srcOrd="1" destOrd="0" presId="urn:microsoft.com/office/officeart/2005/8/layout/hProcess9"/>
    <dgm:cxn modelId="{A64CCD7C-8CC6-4F77-8268-2D584BF51D93}" type="presParOf" srcId="{A13BA895-815B-4591-9F8C-E533E333390F}" destId="{883F5CCF-CE98-46D4-88D5-111999419DBD}" srcOrd="0" destOrd="0" presId="urn:microsoft.com/office/officeart/2005/8/layout/hProcess9"/>
    <dgm:cxn modelId="{067C54E6-CDF6-4154-9DEC-B18BC6784DFF}" type="presParOf" srcId="{A13BA895-815B-4591-9F8C-E533E333390F}" destId="{0CAC1E69-E3DF-416B-A5E7-C43116887CEC}" srcOrd="1" destOrd="0" presId="urn:microsoft.com/office/officeart/2005/8/layout/hProcess9"/>
    <dgm:cxn modelId="{36D2D1B4-56D7-439F-B5AA-5B16FF5D16FD}" type="presParOf" srcId="{A13BA895-815B-4591-9F8C-E533E333390F}" destId="{EEDD2462-AA0C-48E0-9496-58C032AE8098}" srcOrd="2" destOrd="0" presId="urn:microsoft.com/office/officeart/2005/8/layout/hProcess9"/>
    <dgm:cxn modelId="{D6166999-59AF-4B99-B51C-AEE959971A2D}" type="presParOf" srcId="{A13BA895-815B-4591-9F8C-E533E333390F}" destId="{61FA269A-C554-43A2-AF99-B3AA489F2141}" srcOrd="3" destOrd="0" presId="urn:microsoft.com/office/officeart/2005/8/layout/hProcess9"/>
    <dgm:cxn modelId="{40F154D1-DFDD-42B9-9D8E-4AE9F56E58E7}" type="presParOf" srcId="{A13BA895-815B-4591-9F8C-E533E333390F}" destId="{D1CEC8E6-5F99-45EF-86AB-0976250AC108}" srcOrd="4" destOrd="0" presId="urn:microsoft.com/office/officeart/2005/8/layout/hProcess9"/>
    <dgm:cxn modelId="{EBFE9B2D-55E7-4620-89BE-B2C70675C58F}" type="presParOf" srcId="{A13BA895-815B-4591-9F8C-E533E333390F}" destId="{021C1DF9-35A5-416A-BE43-869D0CAA1149}" srcOrd="5" destOrd="0" presId="urn:microsoft.com/office/officeart/2005/8/layout/hProcess9"/>
    <dgm:cxn modelId="{EB5CABD6-3F93-4020-84CE-1EFD6EC2B3C6}" type="presParOf" srcId="{A13BA895-815B-4591-9F8C-E533E333390F}" destId="{7A9D27A0-048D-4D01-A906-0B671E3AE98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13E74-A8BA-4995-9594-53D39E871C8B}">
      <dsp:nvSpPr>
        <dsp:cNvPr id="0" name=""/>
        <dsp:cNvSpPr/>
      </dsp:nvSpPr>
      <dsp:spPr>
        <a:xfrm>
          <a:off x="0" y="0"/>
          <a:ext cx="10744001" cy="3187032"/>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F5CCF-CE98-46D4-88D5-111999419DBD}">
      <dsp:nvSpPr>
        <dsp:cNvPr id="0" name=""/>
        <dsp:cNvSpPr/>
      </dsp:nvSpPr>
      <dsp:spPr>
        <a:xfrm>
          <a:off x="0" y="1070861"/>
          <a:ext cx="1702334" cy="117980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IFPS</a:t>
          </a:r>
        </a:p>
      </dsp:txBody>
      <dsp:txXfrm>
        <a:off x="57593" y="1128454"/>
        <a:ext cx="1587148" cy="1064615"/>
      </dsp:txXfrm>
    </dsp:sp>
    <dsp:sp modelId="{EEDD2462-AA0C-48E0-9496-58C032AE8098}">
      <dsp:nvSpPr>
        <dsp:cNvPr id="0" name=""/>
        <dsp:cNvSpPr/>
      </dsp:nvSpPr>
      <dsp:spPr>
        <a:xfrm>
          <a:off x="6253028" y="1058502"/>
          <a:ext cx="2545040" cy="1149855"/>
        </a:xfrm>
        <a:prstGeom prst="roundRect">
          <a:avLst/>
        </a:prstGeom>
        <a:solidFill>
          <a:schemeClr val="accent5">
            <a:hueOff val="-3635691"/>
            <a:satOff val="-7153"/>
            <a:lumOff val="96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consortium</a:t>
          </a:r>
        </a:p>
        <a:p>
          <a:pPr marL="0" lvl="0" indent="0" algn="ctr" defTabSz="711200">
            <a:lnSpc>
              <a:spcPct val="90000"/>
            </a:lnSpc>
            <a:spcBef>
              <a:spcPct val="0"/>
            </a:spcBef>
            <a:spcAft>
              <a:spcPct val="35000"/>
            </a:spcAft>
            <a:buNone/>
          </a:pPr>
          <a:r>
            <a:rPr lang="en-US" sz="1600" kern="1200" dirty="0"/>
            <a:t>Blockchain</a:t>
          </a:r>
        </a:p>
      </dsp:txBody>
      <dsp:txXfrm>
        <a:off x="6309159" y="1114633"/>
        <a:ext cx="2432778" cy="1037593"/>
      </dsp:txXfrm>
    </dsp:sp>
    <dsp:sp modelId="{D1CEC8E6-5F99-45EF-86AB-0976250AC108}">
      <dsp:nvSpPr>
        <dsp:cNvPr id="0" name=""/>
        <dsp:cNvSpPr/>
      </dsp:nvSpPr>
      <dsp:spPr>
        <a:xfrm>
          <a:off x="2000292" y="1070861"/>
          <a:ext cx="2334307" cy="1125137"/>
        </a:xfrm>
        <a:prstGeom prst="roundRect">
          <a:avLst/>
        </a:prstGeom>
        <a:solidFill>
          <a:schemeClr val="accent5">
            <a:hueOff val="-7271381"/>
            <a:satOff val="-14306"/>
            <a:lumOff val="193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2055217" y="1125786"/>
        <a:ext cx="2224457" cy="1015287"/>
      </dsp:txXfrm>
    </dsp:sp>
    <dsp:sp modelId="{7A9D27A0-048D-4D01-A906-0B671E3AE98D}">
      <dsp:nvSpPr>
        <dsp:cNvPr id="0" name=""/>
        <dsp:cNvSpPr/>
      </dsp:nvSpPr>
      <dsp:spPr>
        <a:xfrm>
          <a:off x="4436845" y="1094611"/>
          <a:ext cx="1671552" cy="1077663"/>
        </a:xfrm>
        <a:prstGeom prst="roundRect">
          <a:avLst/>
        </a:prstGeom>
        <a:solidFill>
          <a:schemeClr val="accent5">
            <a:hueOff val="-10907072"/>
            <a:satOff val="-21459"/>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4489452" y="1147218"/>
        <a:ext cx="1566338" cy="97244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02A15-09E2-43EF-8123-B4BD05F776B9}" type="datetimeFigureOut">
              <a:rPr lang="en-US" smtClean="0"/>
              <a:t>11/16/2017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5F53-4B9B-4729-B4E1-CCE85998F5E8}" type="slidenum">
              <a:rPr lang="en-US" smtClean="0"/>
              <a:t>‹#›</a:t>
            </a:fld>
            <a:endParaRPr lang="en-US"/>
          </a:p>
        </p:txBody>
      </p:sp>
    </p:spTree>
    <p:extLst>
      <p:ext uri="{BB962C8B-B14F-4D97-AF65-F5344CB8AC3E}">
        <p14:creationId xmlns:p14="http://schemas.microsoft.com/office/powerpoint/2010/main" val="42307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18</a:t>
            </a:fld>
            <a:endParaRPr lang="en-US" dirty="0"/>
          </a:p>
        </p:txBody>
      </p:sp>
    </p:spTree>
    <p:extLst>
      <p:ext uri="{BB962C8B-B14F-4D97-AF65-F5344CB8AC3E}">
        <p14:creationId xmlns:p14="http://schemas.microsoft.com/office/powerpoint/2010/main" val="3082198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19</a:t>
            </a:fld>
            <a:endParaRPr lang="en-US" dirty="0"/>
          </a:p>
        </p:txBody>
      </p:sp>
    </p:spTree>
    <p:extLst>
      <p:ext uri="{BB962C8B-B14F-4D97-AF65-F5344CB8AC3E}">
        <p14:creationId xmlns:p14="http://schemas.microsoft.com/office/powerpoint/2010/main" val="343127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providing</a:t>
            </a:r>
            <a:r>
              <a:rPr lang="en-US" baseline="0" dirty="0"/>
              <a:t> the competitive products? How is your product uniquely positioned compared to competition?</a:t>
            </a:r>
            <a:endParaRPr lang="en-US" dirty="0"/>
          </a:p>
        </p:txBody>
      </p:sp>
      <p:sp>
        <p:nvSpPr>
          <p:cNvPr id="4" name="Slide Number Placeholder 3"/>
          <p:cNvSpPr>
            <a:spLocks noGrp="1"/>
          </p:cNvSpPr>
          <p:nvPr>
            <p:ph type="sldNum" sz="quarter" idx="10"/>
          </p:nvPr>
        </p:nvSpPr>
        <p:spPr/>
        <p:txBody>
          <a:bodyPr/>
          <a:lstStyle/>
          <a:p>
            <a:pPr marL="0" marR="0" lvl="0" indent="0" algn="r" defTabSz="892894" rtl="0" eaLnBrk="1" fontAlgn="auto" latinLnBrk="0" hangingPunct="1">
              <a:lnSpc>
                <a:spcPct val="100000"/>
              </a:lnSpc>
              <a:spcBef>
                <a:spcPts val="0"/>
              </a:spcBef>
              <a:spcAft>
                <a:spcPts val="0"/>
              </a:spcAft>
              <a:buClrTx/>
              <a:buSzTx/>
              <a:buFontTx/>
              <a:buNone/>
              <a:tabLst/>
              <a:defRPr/>
            </a:pPr>
            <a:fld id="{E13E07A1-2926-49B1-9231-67F85B6D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9289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6600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providing</a:t>
            </a:r>
            <a:r>
              <a:rPr lang="en-US" baseline="0" dirty="0"/>
              <a:t> the competitive products? How is your product uniquely positioned compared to competition?</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29</a:t>
            </a:fld>
            <a:endParaRPr lang="en-US" dirty="0"/>
          </a:p>
        </p:txBody>
      </p:sp>
    </p:spTree>
    <p:extLst>
      <p:ext uri="{BB962C8B-B14F-4D97-AF65-F5344CB8AC3E}">
        <p14:creationId xmlns:p14="http://schemas.microsoft.com/office/powerpoint/2010/main" val="261156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addressable</a:t>
            </a:r>
            <a:r>
              <a:rPr lang="en-US" baseline="0" dirty="0"/>
              <a:t> market (</a:t>
            </a:r>
            <a:r>
              <a:rPr lang="en-US" dirty="0"/>
              <a:t>TAM) –</a:t>
            </a:r>
            <a:r>
              <a:rPr lang="en-US" baseline="0" dirty="0"/>
              <a:t> How much is the annual revenue if you are the only provider for the solution?</a:t>
            </a:r>
          </a:p>
          <a:p>
            <a:r>
              <a:rPr lang="en-US" baseline="0" dirty="0"/>
              <a:t>Customer segment – How can you segment the customers into different groups based on common buying characteristics, needs etc.</a:t>
            </a:r>
          </a:p>
          <a:p>
            <a:r>
              <a:rPr lang="en-US" baseline="0" dirty="0"/>
              <a:t>Product – your solution.</a:t>
            </a:r>
          </a:p>
          <a:p>
            <a:r>
              <a:rPr lang="en-US" dirty="0"/>
              <a:t>Pricing – What is the mode / unit of pricing – is it based on </a:t>
            </a:r>
            <a:r>
              <a:rPr lang="en-US" baseline="0" dirty="0"/>
              <a:t>perpetual model, subscription based (annual/monthly, per user, per transaction, API usage)</a:t>
            </a:r>
          </a:p>
          <a:p>
            <a:r>
              <a:rPr lang="en-US" baseline="0" dirty="0"/>
              <a:t>Sales channels – How will you sell your product - Direct sales or partner or reseller / VAR or OEM etc.</a:t>
            </a:r>
          </a:p>
          <a:p>
            <a:r>
              <a:rPr lang="en-US" baseline="0" dirty="0"/>
              <a:t>Product packaging – Different flavors of the product for different segments? Versions – basic/advanced. Is it bundled with another product?</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30</a:t>
            </a:fld>
            <a:endParaRPr lang="en-US" dirty="0"/>
          </a:p>
        </p:txBody>
      </p:sp>
    </p:spTree>
    <p:extLst>
      <p:ext uri="{BB962C8B-B14F-4D97-AF65-F5344CB8AC3E}">
        <p14:creationId xmlns:p14="http://schemas.microsoft.com/office/powerpoint/2010/main" val="2011036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ust-global.com/" TargetMode="Externa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www.ust-global.com/"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7"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99686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86349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42965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247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24130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680822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198250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150152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280977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 Whi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descr="PATH_perspect2.jpg"/>
          <p:cNvPicPr>
            <a:picLocks noChangeAspect="1"/>
          </p:cNvPicPr>
          <p:nvPr userDrawn="1"/>
        </p:nvPicPr>
        <p:blipFill rotWithShape="1">
          <a:blip r:embed="rId2">
            <a:extLst>
              <a:ext uri="{28A0092B-C50C-407E-A947-70E740481C1C}">
                <a14:useLocalDpi xmlns:a14="http://schemas.microsoft.com/office/drawing/2010/main" val="0"/>
              </a:ext>
            </a:extLst>
          </a:blip>
          <a:srcRect t="14635" b="6070"/>
          <a:stretch/>
        </p:blipFill>
        <p:spPr>
          <a:xfrm>
            <a:off x="0" y="0"/>
            <a:ext cx="11531600" cy="6858000"/>
          </a:xfrm>
          <a:prstGeom prst="rect">
            <a:avLst/>
          </a:prstGeom>
        </p:spPr>
      </p:pic>
      <p:sp>
        <p:nvSpPr>
          <p:cNvPr id="9" name="Rectangle 8"/>
          <p:cNvSpPr/>
          <p:nvPr userDrawn="1"/>
        </p:nvSpPr>
        <p:spPr>
          <a:xfrm>
            <a:off x="0" y="2583543"/>
            <a:ext cx="12192000" cy="2433736"/>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2400" dirty="0"/>
          </a:p>
        </p:txBody>
      </p:sp>
      <p:sp>
        <p:nvSpPr>
          <p:cNvPr id="11" name="TextBox 10"/>
          <p:cNvSpPr txBox="1"/>
          <p:nvPr userDrawn="1"/>
        </p:nvSpPr>
        <p:spPr>
          <a:xfrm>
            <a:off x="558805" y="6259289"/>
            <a:ext cx="2564191" cy="276999"/>
          </a:xfrm>
          <a:prstGeom prst="rect">
            <a:avLst/>
          </a:prstGeom>
          <a:noFill/>
        </p:spPr>
        <p:txBody>
          <a:bodyPr wrap="square" rtlCol="0">
            <a:spAutoFit/>
          </a:bodyPr>
          <a:lstStyle/>
          <a:p>
            <a:r>
              <a:rPr lang="en-US" sz="1200" dirty="0">
                <a:solidFill>
                  <a:schemeClr val="bg1"/>
                </a:solidFill>
                <a:latin typeface="Arial"/>
                <a:cs typeface="Arial"/>
              </a:rPr>
              <a:t>© 2016 Cognizant </a:t>
            </a:r>
          </a:p>
        </p:txBody>
      </p:sp>
      <p:pic>
        <p:nvPicPr>
          <p:cNvPr id="10" name="Picture 9" descr="Cognizant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4135" y="449762"/>
            <a:ext cx="3010872" cy="912745"/>
          </a:xfrm>
          <a:prstGeom prst="rect">
            <a:avLst/>
          </a:prstGeom>
        </p:spPr>
      </p:pic>
      <p:sp>
        <p:nvSpPr>
          <p:cNvPr id="12" name="Text Placeholder 12"/>
          <p:cNvSpPr>
            <a:spLocks noGrp="1"/>
          </p:cNvSpPr>
          <p:nvPr>
            <p:ph type="body" sz="quarter" idx="13" hasCustomPrompt="1"/>
          </p:nvPr>
        </p:nvSpPr>
        <p:spPr>
          <a:xfrm>
            <a:off x="558804" y="2830706"/>
            <a:ext cx="11046177" cy="572305"/>
          </a:xfrm>
          <a:prstGeom prst="rect">
            <a:avLst/>
          </a:prstGeom>
        </p:spPr>
        <p:txBody>
          <a:bodyPr>
            <a:normAutofit/>
          </a:bodyPr>
          <a:lstStyle>
            <a:lvl1pPr marL="0" indent="0">
              <a:buNone/>
              <a:defRPr sz="2400">
                <a:solidFill>
                  <a:schemeClr val="bg1"/>
                </a:solidFill>
                <a:latin typeface="Arial"/>
                <a:cs typeface="Arial"/>
              </a:defRPr>
            </a:lvl1pPr>
          </a:lstStyle>
          <a:p>
            <a:pPr lvl="0"/>
            <a:r>
              <a:rPr lang="en-US" dirty="0"/>
              <a:t>Date</a:t>
            </a:r>
          </a:p>
        </p:txBody>
      </p:sp>
      <p:sp>
        <p:nvSpPr>
          <p:cNvPr id="14" name="Text Placeholder 14"/>
          <p:cNvSpPr>
            <a:spLocks noGrp="1"/>
          </p:cNvSpPr>
          <p:nvPr>
            <p:ph type="body" sz="quarter" idx="14" hasCustomPrompt="1"/>
          </p:nvPr>
        </p:nvSpPr>
        <p:spPr>
          <a:xfrm>
            <a:off x="558804" y="3411749"/>
            <a:ext cx="11046177" cy="748988"/>
          </a:xfrm>
          <a:prstGeom prst="rect">
            <a:avLst/>
          </a:prstGeom>
        </p:spPr>
        <p:txBody>
          <a:bodyPr wrap="square">
            <a:spAutoFit/>
          </a:bodyPr>
          <a:lstStyle>
            <a:lvl1pPr marL="0" indent="0">
              <a:lnSpc>
                <a:spcPct val="100000"/>
              </a:lnSpc>
              <a:buNone/>
              <a:defRPr sz="4267"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PRESENTATION TITLE GOES HERE</a:t>
            </a:r>
          </a:p>
        </p:txBody>
      </p:sp>
      <p:sp>
        <p:nvSpPr>
          <p:cNvPr id="17" name="Text Placeholder 12"/>
          <p:cNvSpPr>
            <a:spLocks noGrp="1"/>
          </p:cNvSpPr>
          <p:nvPr>
            <p:ph type="body" sz="quarter" idx="15" hasCustomPrompt="1"/>
          </p:nvPr>
        </p:nvSpPr>
        <p:spPr>
          <a:xfrm>
            <a:off x="558804" y="4198597"/>
            <a:ext cx="11046177" cy="594784"/>
          </a:xfrm>
          <a:prstGeom prst="rect">
            <a:avLst/>
          </a:prstGeom>
        </p:spPr>
        <p:txBody>
          <a:bodyPr>
            <a:normAutofit/>
          </a:bodyPr>
          <a:lstStyle>
            <a:lvl1pPr marL="0" indent="0">
              <a:buNone/>
              <a:defRPr sz="2400" baseline="0">
                <a:solidFill>
                  <a:srgbClr val="FFFFFF"/>
                </a:solidFill>
                <a:latin typeface="Arial"/>
                <a:cs typeface="Arial"/>
              </a:defRPr>
            </a:lvl1pPr>
          </a:lstStyle>
          <a:p>
            <a:pPr lvl="0"/>
            <a:r>
              <a:rPr lang="en-US" dirty="0"/>
              <a:t>Speaker Name / Title</a:t>
            </a:r>
          </a:p>
        </p:txBody>
      </p:sp>
      <p:sp>
        <p:nvSpPr>
          <p:cNvPr id="5" name="TextBox 4"/>
          <p:cNvSpPr txBox="1"/>
          <p:nvPr userDrawn="1"/>
        </p:nvSpPr>
        <p:spPr>
          <a:xfrm>
            <a:off x="1439335" y="-1744134"/>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4142246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7_Storytelling">
    <p:bg>
      <p:bgRef idx="1001">
        <a:schemeClr val="bg1"/>
      </p:bgRef>
    </p:bg>
    <p:spTree>
      <p:nvGrpSpPr>
        <p:cNvPr id="1" name=""/>
        <p:cNvGrpSpPr/>
        <p:nvPr/>
      </p:nvGrpSpPr>
      <p:grpSpPr>
        <a:xfrm>
          <a:off x="0" y="0"/>
          <a:ext cx="0" cy="0"/>
          <a:chOff x="0" y="0"/>
          <a:chExt cx="0" cy="0"/>
        </a:xfrm>
      </p:grpSpPr>
      <p:sp>
        <p:nvSpPr>
          <p:cNvPr id="4" name="Title Placeholder 1"/>
          <p:cNvSpPr txBox="1">
            <a:spLocks/>
          </p:cNvSpPr>
          <p:nvPr userDrawn="1"/>
        </p:nvSpPr>
        <p:spPr>
          <a:xfrm>
            <a:off x="0" y="3163826"/>
            <a:ext cx="3064933"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sz="2400" dirty="0">
              <a:solidFill>
                <a:schemeClr val="bg1"/>
              </a:solidFill>
            </a:endParaRPr>
          </a:p>
        </p:txBody>
      </p:sp>
      <p:sp>
        <p:nvSpPr>
          <p:cNvPr id="5" name="Text Placeholder 4"/>
          <p:cNvSpPr>
            <a:spLocks noGrp="1"/>
          </p:cNvSpPr>
          <p:nvPr>
            <p:ph type="body" sz="quarter" idx="10" hasCustomPrompt="1"/>
          </p:nvPr>
        </p:nvSpPr>
        <p:spPr>
          <a:xfrm>
            <a:off x="709085" y="851062"/>
            <a:ext cx="10915649" cy="283633"/>
          </a:xfrm>
        </p:spPr>
        <p:txBody>
          <a:bodyPr anchor="ctr"/>
          <a:lstStyle>
            <a:lvl1pPr marL="0" indent="0">
              <a:buNone/>
              <a:defRPr sz="1867" baseline="0">
                <a:solidFill>
                  <a:srgbClr val="00B0F0"/>
                </a:solidFill>
                <a:latin typeface="+mn-lt"/>
              </a:defRPr>
            </a:lvl1pPr>
          </a:lstStyle>
          <a:p>
            <a:pPr lvl="0"/>
            <a:r>
              <a:rPr lang="en-US" dirty="0">
                <a:latin typeface="+mn-lt"/>
              </a:rPr>
              <a:t>Click to edit the subheading here …</a:t>
            </a:r>
            <a:endParaRPr lang="en-US" dirty="0"/>
          </a:p>
        </p:txBody>
      </p:sp>
      <p:sp>
        <p:nvSpPr>
          <p:cNvPr id="12" name="Text Placeholder 11"/>
          <p:cNvSpPr>
            <a:spLocks noGrp="1"/>
          </p:cNvSpPr>
          <p:nvPr>
            <p:ph type="body" sz="quarter" idx="12"/>
          </p:nvPr>
        </p:nvSpPr>
        <p:spPr>
          <a:xfrm>
            <a:off x="709085" y="122767"/>
            <a:ext cx="10915649" cy="651933"/>
          </a:xfrm>
        </p:spPr>
        <p:txBody>
          <a:bodyPr/>
          <a:lstStyle>
            <a:lvl1pPr marL="0" indent="0">
              <a:buNone/>
              <a:defRPr sz="3200">
                <a:solidFill>
                  <a:schemeClr val="bg1">
                    <a:lumMod val="50000"/>
                  </a:schemeClr>
                </a:solidFill>
                <a:latin typeface="+mj-lt"/>
              </a:defRPr>
            </a:lvl1pPr>
          </a:lstStyle>
          <a:p>
            <a:pPr lvl="0"/>
            <a:r>
              <a:rPr lang="en-US" dirty="0"/>
              <a:t>Click to edit Master text styles</a:t>
            </a:r>
          </a:p>
        </p:txBody>
      </p:sp>
      <p:sp>
        <p:nvSpPr>
          <p:cNvPr id="15" name="Rectangle 14"/>
          <p:cNvSpPr/>
          <p:nvPr userDrawn="1"/>
        </p:nvSpPr>
        <p:spPr>
          <a:xfrm>
            <a:off x="0" y="6455513"/>
            <a:ext cx="12192000" cy="39303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b="0" i="0" dirty="0">
              <a:latin typeface="Myriad Pro Regular" charset="0"/>
            </a:endParaRPr>
          </a:p>
        </p:txBody>
      </p:sp>
      <p:sp>
        <p:nvSpPr>
          <p:cNvPr id="16" name="Parallelogram 15"/>
          <p:cNvSpPr/>
          <p:nvPr userDrawn="1"/>
        </p:nvSpPr>
        <p:spPr>
          <a:xfrm flipH="1">
            <a:off x="11033136" y="6455513"/>
            <a:ext cx="1135529" cy="39303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latin typeface="Raleway" charset="0"/>
              <a:ea typeface="Raleway" charset="0"/>
              <a:cs typeface="Raleway" charset="0"/>
            </a:endParaRPr>
          </a:p>
        </p:txBody>
      </p:sp>
      <p:sp>
        <p:nvSpPr>
          <p:cNvPr id="11" name="TextBox 10"/>
          <p:cNvSpPr txBox="1"/>
          <p:nvPr userDrawn="1"/>
        </p:nvSpPr>
        <p:spPr>
          <a:xfrm>
            <a:off x="463553" y="6488593"/>
            <a:ext cx="4465947" cy="325333"/>
          </a:xfrm>
          <a:prstGeom prst="rect">
            <a:avLst/>
          </a:prstGeom>
          <a:noFill/>
        </p:spPr>
        <p:txBody>
          <a:bodyPr wrap="none" lIns="119053" tIns="59525" rIns="119053" bIns="59525" rtlCol="0">
            <a:spAutoFit/>
          </a:bodyPr>
          <a:lstStyle/>
          <a:p>
            <a:pPr algn="ctr"/>
            <a:r>
              <a:rPr lang="en-US" sz="1333"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6" name="Slide Number Placeholder 5"/>
          <p:cNvSpPr>
            <a:spLocks noGrp="1"/>
          </p:cNvSpPr>
          <p:nvPr>
            <p:ph type="sldNum" sz="quarter" idx="11"/>
          </p:nvPr>
        </p:nvSpPr>
        <p:spPr>
          <a:xfrm>
            <a:off x="11106673" y="6474365"/>
            <a:ext cx="1000448" cy="366183"/>
          </a:xfrm>
          <a:prstGeom prst="rect">
            <a:avLst/>
          </a:prstGeom>
        </p:spPr>
        <p:txBody>
          <a:bodyPr anchor="ctr"/>
          <a:lstStyle>
            <a:lvl1pPr>
              <a:defRPr sz="1333"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37508282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609814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311783" y="5863168"/>
            <a:ext cx="2003965" cy="410633"/>
          </a:xfrm>
        </p:spPr>
        <p:txBody>
          <a:bodyPr anchor="t"/>
          <a:lstStyle>
            <a:lvl1pPr marL="0" indent="0" algn="l">
              <a:buNone/>
              <a:defRPr sz="1333" b="0" i="0">
                <a:solidFill>
                  <a:srgbClr val="00B0F0"/>
                </a:solidFill>
                <a:latin typeface="Tahoma"/>
                <a:cs typeface="Tahoma"/>
              </a:defRPr>
            </a:lvl1pPr>
          </a:lstStyle>
          <a:p>
            <a:pPr lvl="0"/>
            <a:r>
              <a:rPr lang="en-US" dirty="0"/>
              <a:t>Updated:</a:t>
            </a:r>
          </a:p>
        </p:txBody>
      </p:sp>
      <p:sp>
        <p:nvSpPr>
          <p:cNvPr id="33" name="TextBox 32"/>
          <p:cNvSpPr txBox="1"/>
          <p:nvPr userDrawn="1"/>
        </p:nvSpPr>
        <p:spPr>
          <a:xfrm>
            <a:off x="2621298" y="-744549"/>
            <a:ext cx="184731" cy="461665"/>
          </a:xfrm>
          <a:prstGeom prst="rect">
            <a:avLst/>
          </a:prstGeom>
          <a:noFill/>
        </p:spPr>
        <p:txBody>
          <a:bodyPr wrap="none" rtlCol="0">
            <a:spAutoFit/>
          </a:bodyPr>
          <a:lstStyle/>
          <a:p>
            <a:endParaRPr lang="en-US" sz="2400" dirty="0"/>
          </a:p>
        </p:txBody>
      </p:sp>
      <p:cxnSp>
        <p:nvCxnSpPr>
          <p:cNvPr id="34" name="Straight Connector 33"/>
          <p:cNvCxnSpPr/>
          <p:nvPr userDrawn="1"/>
        </p:nvCxnSpPr>
        <p:spPr>
          <a:xfrm>
            <a:off x="6393153" y="4241800"/>
            <a:ext cx="0"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9" name="Title 6"/>
          <p:cNvSpPr>
            <a:spLocks noGrp="1"/>
          </p:cNvSpPr>
          <p:nvPr>
            <p:ph type="title" hasCustomPrompt="1"/>
          </p:nvPr>
        </p:nvSpPr>
        <p:spPr>
          <a:xfrm>
            <a:off x="310803" y="2192185"/>
            <a:ext cx="5870259" cy="1467937"/>
          </a:xfrm>
        </p:spPr>
        <p:txBody>
          <a:bodyPr anchor="b">
            <a:noAutofit/>
          </a:bodyPr>
          <a:lstStyle>
            <a:lvl1pPr algn="l">
              <a:defRPr sz="3733"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310802" y="4330154"/>
            <a:ext cx="5763493" cy="1214967"/>
          </a:xfrm>
          <a:prstGeom prst="rect">
            <a:avLst/>
          </a:prstGeom>
        </p:spPr>
        <p:txBody>
          <a:bodyPr anchor="t">
            <a:noAutofit/>
          </a:bodyPr>
          <a:lstStyle>
            <a:lvl1pPr marL="0" indent="0" algn="l">
              <a:lnSpc>
                <a:spcPct val="100000"/>
              </a:lnSpc>
              <a:buNone/>
              <a:defRPr sz="16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801" y="568235"/>
            <a:ext cx="2777464" cy="953916"/>
          </a:xfrm>
          <a:prstGeom prst="rect">
            <a:avLst/>
          </a:prstGeom>
        </p:spPr>
      </p:pic>
      <p:sp>
        <p:nvSpPr>
          <p:cNvPr id="13" name="Picture Placeholder 4"/>
          <p:cNvSpPr>
            <a:spLocks noGrp="1"/>
          </p:cNvSpPr>
          <p:nvPr>
            <p:ph type="pic" sz="quarter" idx="18" hasCustomPrompt="1"/>
          </p:nvPr>
        </p:nvSpPr>
        <p:spPr>
          <a:xfrm>
            <a:off x="4064050" y="489417"/>
            <a:ext cx="2010247" cy="1239680"/>
          </a:xfrm>
        </p:spPr>
        <p:txBody>
          <a:bodyPr/>
          <a:lstStyle>
            <a:lvl1pPr marL="0" indent="0" algn="ctr">
              <a:buNone/>
              <a:defRPr sz="1867">
                <a:solidFill>
                  <a:schemeClr val="accent1"/>
                </a:solidFill>
              </a:defRPr>
            </a:lvl1pPr>
          </a:lstStyle>
          <a:p>
            <a:r>
              <a:rPr lang="en-US" dirty="0"/>
              <a:t>CLIENT LOGO</a:t>
            </a:r>
          </a:p>
        </p:txBody>
      </p:sp>
    </p:spTree>
    <p:extLst>
      <p:ext uri="{BB962C8B-B14F-4D97-AF65-F5344CB8AC3E}">
        <p14:creationId xmlns:p14="http://schemas.microsoft.com/office/powerpoint/2010/main" val="3665381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310802" y="5807661"/>
            <a:ext cx="2003965" cy="410633"/>
          </a:xfrm>
        </p:spPr>
        <p:txBody>
          <a:bodyPr anchor="t"/>
          <a:lstStyle>
            <a:lvl1pPr marL="0" indent="0" algn="l">
              <a:buNone/>
              <a:defRPr sz="1333" b="0" i="0">
                <a:solidFill>
                  <a:srgbClr val="00B0F0"/>
                </a:solidFill>
                <a:effectLst/>
                <a:latin typeface="Tahoma"/>
                <a:cs typeface="Tahoma"/>
              </a:defRPr>
            </a:lvl1pPr>
          </a:lstStyle>
          <a:p>
            <a:pPr lvl="0"/>
            <a:r>
              <a:rPr lang="en-US" dirty="0"/>
              <a:t>Updated:</a:t>
            </a:r>
          </a:p>
        </p:txBody>
      </p:sp>
      <p:sp>
        <p:nvSpPr>
          <p:cNvPr id="33" name="TextBox 32"/>
          <p:cNvSpPr txBox="1"/>
          <p:nvPr userDrawn="1"/>
        </p:nvSpPr>
        <p:spPr>
          <a:xfrm>
            <a:off x="2621298" y="-744549"/>
            <a:ext cx="184731" cy="461665"/>
          </a:xfrm>
          <a:prstGeom prst="rect">
            <a:avLst/>
          </a:prstGeom>
          <a:noFill/>
        </p:spPr>
        <p:txBody>
          <a:bodyPr wrap="none" rtlCol="0">
            <a:spAutoFit/>
          </a:bodyPr>
          <a:lstStyle/>
          <a:p>
            <a:endParaRPr lang="en-US" sz="2400" dirty="0"/>
          </a:p>
        </p:txBody>
      </p:sp>
      <p:sp>
        <p:nvSpPr>
          <p:cNvPr id="29" name="Title 6"/>
          <p:cNvSpPr>
            <a:spLocks noGrp="1"/>
          </p:cNvSpPr>
          <p:nvPr>
            <p:ph type="title" hasCustomPrompt="1"/>
          </p:nvPr>
        </p:nvSpPr>
        <p:spPr>
          <a:xfrm>
            <a:off x="310803" y="2192185"/>
            <a:ext cx="5763493" cy="1467937"/>
          </a:xfrm>
        </p:spPr>
        <p:txBody>
          <a:bodyPr anchor="b">
            <a:noAutofit/>
          </a:bodyPr>
          <a:lstStyle>
            <a:lvl1pPr algn="l">
              <a:defRPr sz="3733"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310802" y="4330154"/>
            <a:ext cx="5763493" cy="1214967"/>
          </a:xfrm>
          <a:prstGeom prst="rect">
            <a:avLst/>
          </a:prstGeom>
        </p:spPr>
        <p:txBody>
          <a:bodyPr anchor="t">
            <a:noAutofit/>
          </a:bodyPr>
          <a:lstStyle>
            <a:lvl1pPr marL="0" indent="0" algn="l">
              <a:lnSpc>
                <a:spcPct val="100000"/>
              </a:lnSpc>
              <a:buNone/>
              <a:defRPr sz="16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801" y="568235"/>
            <a:ext cx="2777464" cy="953916"/>
          </a:xfrm>
          <a:prstGeom prst="rect">
            <a:avLst/>
          </a:prstGeom>
        </p:spPr>
      </p:pic>
      <p:sp>
        <p:nvSpPr>
          <p:cNvPr id="15" name="Picture Placeholder 4"/>
          <p:cNvSpPr>
            <a:spLocks noGrp="1"/>
          </p:cNvSpPr>
          <p:nvPr>
            <p:ph type="pic" sz="quarter" idx="18" hasCustomPrompt="1"/>
          </p:nvPr>
        </p:nvSpPr>
        <p:spPr>
          <a:xfrm>
            <a:off x="4064050" y="489417"/>
            <a:ext cx="2010247" cy="1239680"/>
          </a:xfrm>
        </p:spPr>
        <p:txBody>
          <a:bodyPr/>
          <a:lstStyle>
            <a:lvl1pPr marL="0" indent="0" algn="ctr">
              <a:buNone/>
              <a:defRPr sz="1867">
                <a:solidFill>
                  <a:schemeClr val="accent1"/>
                </a:solidFill>
              </a:defRPr>
            </a:lvl1pPr>
          </a:lstStyle>
          <a:p>
            <a:r>
              <a:rPr lang="en-US" dirty="0"/>
              <a:t>CLIENT LOGO</a:t>
            </a:r>
          </a:p>
        </p:txBody>
      </p:sp>
    </p:spTree>
    <p:extLst>
      <p:ext uri="{BB962C8B-B14F-4D97-AF65-F5344CB8AC3E}">
        <p14:creationId xmlns:p14="http://schemas.microsoft.com/office/powerpoint/2010/main" val="33021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310802" y="5807661"/>
            <a:ext cx="2003965" cy="410633"/>
          </a:xfrm>
        </p:spPr>
        <p:txBody>
          <a:bodyPr anchor="t"/>
          <a:lstStyle>
            <a:lvl1pPr marL="0" indent="0" algn="l">
              <a:buNone/>
              <a:defRPr sz="1333" b="0" i="0">
                <a:solidFill>
                  <a:srgbClr val="00B0F0"/>
                </a:solidFill>
                <a:effectLst/>
                <a:latin typeface="Tahoma"/>
                <a:cs typeface="Tahoma"/>
              </a:defRPr>
            </a:lvl1pPr>
          </a:lstStyle>
          <a:p>
            <a:pPr lvl="0"/>
            <a:r>
              <a:rPr lang="en-US" dirty="0"/>
              <a:t>Updated:</a:t>
            </a:r>
          </a:p>
        </p:txBody>
      </p:sp>
      <p:sp>
        <p:nvSpPr>
          <p:cNvPr id="33" name="TextBox 32"/>
          <p:cNvSpPr txBox="1"/>
          <p:nvPr userDrawn="1"/>
        </p:nvSpPr>
        <p:spPr>
          <a:xfrm>
            <a:off x="2621298" y="-744549"/>
            <a:ext cx="184731" cy="461665"/>
          </a:xfrm>
          <a:prstGeom prst="rect">
            <a:avLst/>
          </a:prstGeom>
          <a:noFill/>
        </p:spPr>
        <p:txBody>
          <a:bodyPr wrap="none" rtlCol="0">
            <a:spAutoFit/>
          </a:bodyPr>
          <a:lstStyle/>
          <a:p>
            <a:endParaRPr lang="en-US" sz="2400" dirty="0"/>
          </a:p>
        </p:txBody>
      </p:sp>
      <p:cxnSp>
        <p:nvCxnSpPr>
          <p:cNvPr id="34" name="Straight Connector 33"/>
          <p:cNvCxnSpPr/>
          <p:nvPr userDrawn="1"/>
        </p:nvCxnSpPr>
        <p:spPr>
          <a:xfrm>
            <a:off x="6393153" y="4241800"/>
            <a:ext cx="0"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9" name="Title 6"/>
          <p:cNvSpPr>
            <a:spLocks noGrp="1"/>
          </p:cNvSpPr>
          <p:nvPr>
            <p:ph type="title" hasCustomPrompt="1"/>
          </p:nvPr>
        </p:nvSpPr>
        <p:spPr>
          <a:xfrm>
            <a:off x="310803" y="2192185"/>
            <a:ext cx="5763493" cy="1467937"/>
          </a:xfrm>
        </p:spPr>
        <p:txBody>
          <a:bodyPr anchor="b">
            <a:noAutofit/>
          </a:bodyPr>
          <a:lstStyle>
            <a:lvl1pPr algn="l">
              <a:defRPr sz="3733"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310802" y="4330154"/>
            <a:ext cx="5763493" cy="1214967"/>
          </a:xfrm>
          <a:prstGeom prst="rect">
            <a:avLst/>
          </a:prstGeom>
        </p:spPr>
        <p:txBody>
          <a:bodyPr anchor="t">
            <a:noAutofit/>
          </a:bodyPr>
          <a:lstStyle>
            <a:lvl1pPr marL="0" indent="0" algn="l">
              <a:lnSpc>
                <a:spcPct val="100000"/>
              </a:lnSpc>
              <a:buNone/>
              <a:defRPr sz="16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10801" y="568235"/>
            <a:ext cx="2777464" cy="953916"/>
          </a:xfrm>
          <a:prstGeom prst="rect">
            <a:avLst/>
          </a:prstGeom>
        </p:spPr>
      </p:pic>
      <p:sp>
        <p:nvSpPr>
          <p:cNvPr id="14" name="Picture Placeholder 4"/>
          <p:cNvSpPr>
            <a:spLocks noGrp="1"/>
          </p:cNvSpPr>
          <p:nvPr>
            <p:ph type="pic" sz="quarter" idx="18" hasCustomPrompt="1"/>
          </p:nvPr>
        </p:nvSpPr>
        <p:spPr>
          <a:xfrm>
            <a:off x="4064050" y="489417"/>
            <a:ext cx="2010247" cy="1239680"/>
          </a:xfrm>
        </p:spPr>
        <p:txBody>
          <a:bodyPr/>
          <a:lstStyle>
            <a:lvl1pPr marL="0" indent="0" algn="ctr">
              <a:buNone/>
              <a:defRPr sz="1867">
                <a:solidFill>
                  <a:schemeClr val="accent1"/>
                </a:solidFill>
              </a:defRPr>
            </a:lvl1pPr>
          </a:lstStyle>
          <a:p>
            <a:r>
              <a:rPr lang="en-US" dirty="0"/>
              <a:t>CLIENT LOGO</a:t>
            </a:r>
          </a:p>
        </p:txBody>
      </p:sp>
    </p:spTree>
    <p:extLst>
      <p:ext uri="{BB962C8B-B14F-4D97-AF65-F5344CB8AC3E}">
        <p14:creationId xmlns:p14="http://schemas.microsoft.com/office/powerpoint/2010/main" val="1080582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reak Slide">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solidFill>
                <a:srgbClr val="535353"/>
              </a:solidFill>
              <a:latin typeface="+mj-lt"/>
            </a:endParaRPr>
          </a:p>
        </p:txBody>
      </p:sp>
      <p:pic>
        <p:nvPicPr>
          <p:cNvPr id="11" name="Picture Placeholder 5"/>
          <p:cNvPicPr>
            <a:picLocks noChangeAspect="1"/>
          </p:cNvPicPr>
          <p:nvPr userDrawn="1"/>
        </p:nvPicPr>
        <p:blipFill>
          <a:blip r:embed="rId2">
            <a:extLst>
              <a:ext uri="{28A0092B-C50C-407E-A947-70E740481C1C}">
                <a14:useLocalDpi xmlns:a14="http://schemas.microsoft.com/office/drawing/2010/main" val="0"/>
              </a:ext>
            </a:extLst>
          </a:blip>
          <a:srcRect t="12297" b="12297"/>
          <a:stretch>
            <a:fillRect/>
          </a:stretch>
        </p:blipFill>
        <p:spPr>
          <a:xfrm>
            <a:off x="0" y="2707076"/>
            <a:ext cx="8241171" cy="4145280"/>
          </a:xfrm>
          <a:prstGeom prst="rect">
            <a:avLst/>
          </a:prstGeom>
        </p:spPr>
      </p:pic>
      <p:sp>
        <p:nvSpPr>
          <p:cNvPr id="15" name="Text Placeholder 8"/>
          <p:cNvSpPr>
            <a:spLocks noGrp="1"/>
          </p:cNvSpPr>
          <p:nvPr>
            <p:ph type="body" sz="quarter" idx="17" hasCustomPrompt="1"/>
          </p:nvPr>
        </p:nvSpPr>
        <p:spPr>
          <a:xfrm>
            <a:off x="350686" y="1767276"/>
            <a:ext cx="7890485" cy="713165"/>
          </a:xfrm>
          <a:prstGeom prst="rect">
            <a:avLst/>
          </a:prstGeom>
        </p:spPr>
        <p:txBody>
          <a:bodyPr anchor="t">
            <a:noAutofit/>
          </a:bodyPr>
          <a:lstStyle>
            <a:lvl1pPr marL="0" indent="0" algn="l">
              <a:lnSpc>
                <a:spcPct val="100000"/>
              </a:lnSpc>
              <a:buNone/>
              <a:defRPr sz="1867" b="0" i="0">
                <a:solidFill>
                  <a:schemeClr val="bg1"/>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350686" y="470178"/>
            <a:ext cx="7890485" cy="936655"/>
          </a:xfrm>
        </p:spPr>
        <p:txBody>
          <a:bodyPr anchor="ctr">
            <a:noAutofit/>
          </a:bodyPr>
          <a:lstStyle>
            <a:lvl1pPr algn="l">
              <a:defRPr sz="3733"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350685" y="1665064"/>
            <a:ext cx="2717795"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flipV="1">
            <a:off x="1" y="2673251"/>
            <a:ext cx="12226105" cy="67651"/>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sp>
        <p:nvSpPr>
          <p:cNvPr id="17" name="Parallelogram 19"/>
          <p:cNvSpPr/>
          <p:nvPr userDrawn="1"/>
        </p:nvSpPr>
        <p:spPr>
          <a:xfrm>
            <a:off x="6864096" y="-14005"/>
            <a:ext cx="5362011" cy="6872007"/>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sp>
        <p:nvSpPr>
          <p:cNvPr id="18" name="Text Placeholder 17"/>
          <p:cNvSpPr>
            <a:spLocks noGrp="1"/>
          </p:cNvSpPr>
          <p:nvPr>
            <p:ph type="body" sz="quarter" idx="16" hasCustomPrompt="1"/>
          </p:nvPr>
        </p:nvSpPr>
        <p:spPr>
          <a:xfrm>
            <a:off x="8241171" y="5178323"/>
            <a:ext cx="3950829" cy="1679677"/>
          </a:xfrm>
          <a:prstGeom prst="rect">
            <a:avLst/>
          </a:prstGeom>
        </p:spPr>
        <p:txBody>
          <a:bodyPr anchor="ctr"/>
          <a:lstStyle>
            <a:lvl1pPr marL="0" indent="0" algn="ctr">
              <a:buNone/>
              <a:defRPr sz="5867"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01</a:t>
            </a:r>
          </a:p>
        </p:txBody>
      </p:sp>
    </p:spTree>
    <p:extLst>
      <p:ext uri="{BB962C8B-B14F-4D97-AF65-F5344CB8AC3E}">
        <p14:creationId xmlns:p14="http://schemas.microsoft.com/office/powerpoint/2010/main" val="4152859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reak Slide">
    <p:spTree>
      <p:nvGrpSpPr>
        <p:cNvPr id="1" name=""/>
        <p:cNvGrpSpPr/>
        <p:nvPr/>
      </p:nvGrpSpPr>
      <p:grpSpPr>
        <a:xfrm>
          <a:off x="0" y="0"/>
          <a:ext cx="0" cy="0"/>
          <a:chOff x="0" y="0"/>
          <a:chExt cx="0" cy="0"/>
        </a:xfrm>
      </p:grpSpPr>
      <p:sp>
        <p:nvSpPr>
          <p:cNvPr id="8" name="Rectangle 7"/>
          <p:cNvSpPr/>
          <p:nvPr userDrawn="1"/>
        </p:nvSpPr>
        <p:spPr>
          <a:xfrm>
            <a:off x="0" y="-28028"/>
            <a:ext cx="12192000" cy="68580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solidFill>
                <a:srgbClr val="535353"/>
              </a:solidFill>
              <a:latin typeface="+mj-lt"/>
            </a:endParaRPr>
          </a:p>
        </p:txBody>
      </p:sp>
      <p:sp>
        <p:nvSpPr>
          <p:cNvPr id="15" name="Text Placeholder 8"/>
          <p:cNvSpPr>
            <a:spLocks noGrp="1"/>
          </p:cNvSpPr>
          <p:nvPr>
            <p:ph type="body" sz="quarter" idx="17" hasCustomPrompt="1"/>
          </p:nvPr>
        </p:nvSpPr>
        <p:spPr>
          <a:xfrm>
            <a:off x="350686" y="1823329"/>
            <a:ext cx="7890485" cy="900680"/>
          </a:xfrm>
          <a:prstGeom prst="rect">
            <a:avLst/>
          </a:prstGeom>
        </p:spPr>
        <p:txBody>
          <a:bodyPr anchor="t">
            <a:noAutofit/>
          </a:bodyPr>
          <a:lstStyle>
            <a:lvl1pPr marL="0" indent="0" algn="l">
              <a:lnSpc>
                <a:spcPct val="100000"/>
              </a:lnSpc>
              <a:buNone/>
              <a:defRPr sz="1867" b="0" i="0">
                <a:solidFill>
                  <a:schemeClr val="bg1"/>
                </a:solidFill>
                <a:effectLst/>
                <a:latin typeface="Century Gothic" panose="020B0502020202020204" pitchFamily="34" charset="0"/>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350686" y="470178"/>
            <a:ext cx="7890485" cy="936655"/>
          </a:xfrm>
        </p:spPr>
        <p:txBody>
          <a:bodyPr anchor="ctr">
            <a:noAutofit/>
          </a:bodyPr>
          <a:lstStyle>
            <a:lvl1pPr algn="l">
              <a:defRPr sz="3733"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350685" y="1721117"/>
            <a:ext cx="2717795"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9" name="Picture Placeholder 5"/>
          <p:cNvPicPr>
            <a:picLocks noChangeAspect="1"/>
          </p:cNvPicPr>
          <p:nvPr userDrawn="1"/>
        </p:nvPicPr>
        <p:blipFill rotWithShape="1">
          <a:blip r:embed="rId2">
            <a:extLst>
              <a:ext uri="{28A0092B-C50C-407E-A947-70E740481C1C}">
                <a14:useLocalDpi xmlns:a14="http://schemas.microsoft.com/office/drawing/2010/main" val="0"/>
              </a:ext>
            </a:extLst>
          </a:blip>
          <a:srcRect t="4953" b="16964"/>
          <a:stretch/>
        </p:blipFill>
        <p:spPr>
          <a:xfrm>
            <a:off x="0" y="2724008"/>
            <a:ext cx="8241171" cy="4145280"/>
          </a:xfrm>
          <a:prstGeom prst="rect">
            <a:avLst/>
          </a:prstGeom>
        </p:spPr>
      </p:pic>
      <p:sp>
        <p:nvSpPr>
          <p:cNvPr id="10" name="Text Placeholder 17"/>
          <p:cNvSpPr>
            <a:spLocks noGrp="1"/>
          </p:cNvSpPr>
          <p:nvPr>
            <p:ph type="body" sz="quarter" idx="16" hasCustomPrompt="1"/>
          </p:nvPr>
        </p:nvSpPr>
        <p:spPr>
          <a:xfrm>
            <a:off x="8241171" y="5178323"/>
            <a:ext cx="3950829" cy="1679677"/>
          </a:xfrm>
          <a:prstGeom prst="rect">
            <a:avLst/>
          </a:prstGeom>
        </p:spPr>
        <p:txBody>
          <a:bodyPr anchor="ctr"/>
          <a:lstStyle>
            <a:lvl1pPr marL="0" indent="0" algn="ctr">
              <a:buNone/>
              <a:defRPr sz="5867"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02</a:t>
            </a:r>
          </a:p>
        </p:txBody>
      </p:sp>
      <p:sp>
        <p:nvSpPr>
          <p:cNvPr id="11" name="Rectangle 10"/>
          <p:cNvSpPr/>
          <p:nvPr userDrawn="1"/>
        </p:nvSpPr>
        <p:spPr>
          <a:xfrm flipV="1">
            <a:off x="1" y="2673251"/>
            <a:ext cx="12226105" cy="67651"/>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sp>
        <p:nvSpPr>
          <p:cNvPr id="12" name="Parallelogram 19"/>
          <p:cNvSpPr/>
          <p:nvPr userDrawn="1"/>
        </p:nvSpPr>
        <p:spPr>
          <a:xfrm>
            <a:off x="6864096" y="-48822"/>
            <a:ext cx="5362011" cy="6918111"/>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spTree>
    <p:extLst>
      <p:ext uri="{BB962C8B-B14F-4D97-AF65-F5344CB8AC3E}">
        <p14:creationId xmlns:p14="http://schemas.microsoft.com/office/powerpoint/2010/main" val="678945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Break Slide">
    <p:spTree>
      <p:nvGrpSpPr>
        <p:cNvPr id="1" name=""/>
        <p:cNvGrpSpPr/>
        <p:nvPr/>
      </p:nvGrpSpPr>
      <p:grpSpPr>
        <a:xfrm>
          <a:off x="0" y="0"/>
          <a:ext cx="0" cy="0"/>
          <a:chOff x="0" y="0"/>
          <a:chExt cx="0" cy="0"/>
        </a:xfrm>
      </p:grpSpPr>
      <p:sp>
        <p:nvSpPr>
          <p:cNvPr id="8" name="Rectangle 7"/>
          <p:cNvSpPr/>
          <p:nvPr userDrawn="1"/>
        </p:nvSpPr>
        <p:spPr>
          <a:xfrm>
            <a:off x="-34107" y="11288"/>
            <a:ext cx="12192000" cy="68580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solidFill>
                <a:srgbClr val="535353"/>
              </a:solidFill>
              <a:latin typeface="Myriad Pro Regular" charset="0"/>
            </a:endParaRPr>
          </a:p>
        </p:txBody>
      </p:sp>
      <p:sp>
        <p:nvSpPr>
          <p:cNvPr id="15" name="Text Placeholder 8"/>
          <p:cNvSpPr>
            <a:spLocks noGrp="1"/>
          </p:cNvSpPr>
          <p:nvPr>
            <p:ph type="body" sz="quarter" idx="17" hasCustomPrompt="1"/>
          </p:nvPr>
        </p:nvSpPr>
        <p:spPr>
          <a:xfrm>
            <a:off x="350686" y="1823329"/>
            <a:ext cx="7890485" cy="747387"/>
          </a:xfrm>
          <a:prstGeom prst="rect">
            <a:avLst/>
          </a:prstGeom>
        </p:spPr>
        <p:txBody>
          <a:bodyPr anchor="t">
            <a:noAutofit/>
          </a:bodyPr>
          <a:lstStyle>
            <a:lvl1pPr marL="0" indent="0" algn="l">
              <a:lnSpc>
                <a:spcPct val="100000"/>
              </a:lnSpc>
              <a:buNone/>
              <a:defRPr sz="1867" b="0" i="0">
                <a:solidFill>
                  <a:schemeClr val="bg1"/>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350686" y="470178"/>
            <a:ext cx="7890485" cy="936655"/>
          </a:xfrm>
        </p:spPr>
        <p:txBody>
          <a:bodyPr anchor="ctr">
            <a:noAutofit/>
          </a:bodyPr>
          <a:lstStyle>
            <a:lvl1pPr algn="l">
              <a:defRPr sz="3733"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350685" y="1721117"/>
            <a:ext cx="2717795"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6" hasCustomPrompt="1"/>
          </p:nvPr>
        </p:nvSpPr>
        <p:spPr>
          <a:xfrm>
            <a:off x="8241171" y="5178323"/>
            <a:ext cx="3950829" cy="1679677"/>
          </a:xfrm>
          <a:prstGeom prst="rect">
            <a:avLst/>
          </a:prstGeom>
        </p:spPr>
        <p:txBody>
          <a:bodyPr anchor="ctr"/>
          <a:lstStyle>
            <a:lvl1pPr marL="0" indent="0" algn="ctr">
              <a:buNone/>
              <a:defRPr sz="5867"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02</a:t>
            </a:r>
          </a:p>
        </p:txBody>
      </p:sp>
      <p:sp>
        <p:nvSpPr>
          <p:cNvPr id="11" name="Rectangle 10"/>
          <p:cNvSpPr/>
          <p:nvPr userDrawn="1"/>
        </p:nvSpPr>
        <p:spPr>
          <a:xfrm flipV="1">
            <a:off x="1" y="2673251"/>
            <a:ext cx="12226105" cy="67651"/>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pic>
        <p:nvPicPr>
          <p:cNvPr id="13" name="Picture Placeholder 5"/>
          <p:cNvPicPr>
            <a:picLocks noChangeAspect="1"/>
          </p:cNvPicPr>
          <p:nvPr userDrawn="1"/>
        </p:nvPicPr>
        <p:blipFill>
          <a:blip r:embed="rId2">
            <a:extLst>
              <a:ext uri="{28A0092B-C50C-407E-A947-70E740481C1C}">
                <a14:useLocalDpi xmlns:a14="http://schemas.microsoft.com/office/drawing/2010/main" val="0"/>
              </a:ext>
            </a:extLst>
          </a:blip>
          <a:srcRect t="12242" b="12242"/>
          <a:stretch>
            <a:fillRect/>
          </a:stretch>
        </p:blipFill>
        <p:spPr>
          <a:xfrm>
            <a:off x="0" y="2724008"/>
            <a:ext cx="8241171" cy="4145280"/>
          </a:xfrm>
          <a:prstGeom prst="rect">
            <a:avLst/>
          </a:prstGeom>
        </p:spPr>
      </p:pic>
      <p:sp>
        <p:nvSpPr>
          <p:cNvPr id="12" name="Parallelogram 19"/>
          <p:cNvSpPr/>
          <p:nvPr userDrawn="1"/>
        </p:nvSpPr>
        <p:spPr>
          <a:xfrm>
            <a:off x="6864096" y="-48822"/>
            <a:ext cx="5362011" cy="6918111"/>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Myriad Pro Regular" charset="0"/>
            </a:endParaRPr>
          </a:p>
        </p:txBody>
      </p:sp>
    </p:spTree>
    <p:extLst>
      <p:ext uri="{BB962C8B-B14F-4D97-AF65-F5344CB8AC3E}">
        <p14:creationId xmlns:p14="http://schemas.microsoft.com/office/powerpoint/2010/main" val="1054708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Meet The Team">
    <p:spTree>
      <p:nvGrpSpPr>
        <p:cNvPr id="1" name=""/>
        <p:cNvGrpSpPr/>
        <p:nvPr/>
      </p:nvGrpSpPr>
      <p:grpSpPr>
        <a:xfrm>
          <a:off x="0" y="0"/>
          <a:ext cx="0" cy="0"/>
          <a:chOff x="0" y="0"/>
          <a:chExt cx="0" cy="0"/>
        </a:xfrm>
      </p:grpSpPr>
      <p:sp>
        <p:nvSpPr>
          <p:cNvPr id="2" name="Title 1"/>
          <p:cNvSpPr>
            <a:spLocks noGrp="1"/>
          </p:cNvSpPr>
          <p:nvPr>
            <p:ph type="title"/>
          </p:nvPr>
        </p:nvSpPr>
        <p:spPr>
          <a:xfrm>
            <a:off x="856661" y="279401"/>
            <a:ext cx="10478681" cy="514496"/>
          </a:xfrm>
        </p:spPr>
        <p:txBody>
          <a:bodyPr/>
          <a:lstStyle>
            <a:lvl1pPr>
              <a:defRPr>
                <a:solidFill>
                  <a:schemeClr val="bg1">
                    <a:lumMod val="50000"/>
                  </a:schemeClr>
                </a:solidFill>
              </a:defRPr>
            </a:lvl1pPr>
          </a:lstStyle>
          <a:p>
            <a:r>
              <a:rPr lang="en-US" dirty="0"/>
              <a:t>Click to edit Master title style</a:t>
            </a:r>
          </a:p>
        </p:txBody>
      </p:sp>
      <p:sp>
        <p:nvSpPr>
          <p:cNvPr id="3" name="Slide Number Placeholder 2"/>
          <p:cNvSpPr>
            <a:spLocks noGrp="1"/>
          </p:cNvSpPr>
          <p:nvPr>
            <p:ph type="sldNum" sz="quarter" idx="13"/>
          </p:nvPr>
        </p:nvSpPr>
        <p:spPr>
          <a:xfrm>
            <a:off x="11106673" y="6474365"/>
            <a:ext cx="1000448" cy="366183"/>
          </a:xfrm>
          <a:prstGeom prst="rect">
            <a:avLst/>
          </a:prstGeom>
        </p:spPr>
        <p:txBody>
          <a:bodyPr anchor="ctr"/>
          <a:lstStyle>
            <a:lvl1pPr>
              <a:defRPr sz="1333">
                <a:solidFill>
                  <a:schemeClr val="bg1"/>
                </a:solidFill>
              </a:defRPr>
            </a:lvl1pPr>
          </a:lstStyle>
          <a:p>
            <a:pPr algn="ctr"/>
            <a:r>
              <a:rPr lang="en-US" dirty="0"/>
              <a:t> </a:t>
            </a:r>
            <a:fld id="{110FD68B-4EE4-9D43-89F2-B87D6C9CEE3A}" type="slidenum">
              <a:rPr lang="en-US" smtClean="0"/>
              <a:pPr algn="ctr"/>
              <a:t>‹#›</a:t>
            </a:fld>
            <a:endParaRPr lang="en-US" dirty="0"/>
          </a:p>
        </p:txBody>
      </p:sp>
      <p:sp>
        <p:nvSpPr>
          <p:cNvPr id="7" name="Text Placeholder 6"/>
          <p:cNvSpPr>
            <a:spLocks noGrp="1"/>
          </p:cNvSpPr>
          <p:nvPr>
            <p:ph type="body" sz="quarter" idx="14"/>
          </p:nvPr>
        </p:nvSpPr>
        <p:spPr>
          <a:xfrm>
            <a:off x="784447" y="1517650"/>
            <a:ext cx="10632557" cy="4776825"/>
          </a:xfrm>
        </p:spPr>
        <p:txBody>
          <a:bodyPr/>
          <a:lstStyle>
            <a:lvl1pPr marL="302676" indent="-302676">
              <a:defRPr>
                <a:latin typeface="+mn-lt"/>
              </a:defRPr>
            </a:lvl1pPr>
            <a:lvl2pPr marL="613818" indent="-311143">
              <a:defRPr>
                <a:latin typeface="+mn-lt"/>
              </a:defRPr>
            </a:lvl2pPr>
            <a:lvl3pPr marL="916494" indent="-302676">
              <a:defRPr>
                <a:latin typeface="+mn-lt"/>
              </a:defRPr>
            </a:lvl3pPr>
            <a:lvl4pPr marL="1219170" indent="-302676">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5" hasCustomPrompt="1"/>
          </p:nvPr>
        </p:nvSpPr>
        <p:spPr>
          <a:xfrm>
            <a:off x="857251" y="851347"/>
            <a:ext cx="10477500" cy="319616"/>
          </a:xfrm>
        </p:spPr>
        <p:txBody>
          <a:bodyPr anchor="ctr"/>
          <a:lstStyle>
            <a:lvl1pPr marL="0" indent="0">
              <a:buNone/>
              <a:defRPr sz="1867" baseline="0">
                <a:solidFill>
                  <a:srgbClr val="00B0F0"/>
                </a:solidFill>
                <a:latin typeface="+mn-lt"/>
              </a:defRPr>
            </a:lvl1pPr>
            <a:lvl5pPr marL="380990" indent="-380990">
              <a:buFont typeface="Arial" panose="020B0604020202020204" pitchFamily="34" charset="0"/>
              <a:buChar char="•"/>
              <a:defRPr/>
            </a:lvl5pPr>
          </a:lstStyle>
          <a:p>
            <a:pPr lvl="0"/>
            <a:r>
              <a:rPr lang="en-US" sz="1867" dirty="0">
                <a:latin typeface="+mn-lt"/>
              </a:rPr>
              <a:t>Client edit subtitle here ..</a:t>
            </a:r>
            <a:endParaRPr lang="en-US" dirty="0"/>
          </a:p>
        </p:txBody>
      </p:sp>
    </p:spTree>
    <p:extLst>
      <p:ext uri="{BB962C8B-B14F-4D97-AF65-F5344CB8AC3E}">
        <p14:creationId xmlns:p14="http://schemas.microsoft.com/office/powerpoint/2010/main" val="6359529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ent Only">
    <p:spTree>
      <p:nvGrpSpPr>
        <p:cNvPr id="1" name=""/>
        <p:cNvGrpSpPr/>
        <p:nvPr/>
      </p:nvGrpSpPr>
      <p:grpSpPr>
        <a:xfrm>
          <a:off x="0" y="0"/>
          <a:ext cx="0" cy="0"/>
          <a:chOff x="0" y="0"/>
          <a:chExt cx="0" cy="0"/>
        </a:xfrm>
      </p:grpSpPr>
      <p:sp>
        <p:nvSpPr>
          <p:cNvPr id="2" name="Title 1"/>
          <p:cNvSpPr>
            <a:spLocks noGrp="1"/>
          </p:cNvSpPr>
          <p:nvPr>
            <p:ph type="title"/>
          </p:nvPr>
        </p:nvSpPr>
        <p:spPr>
          <a:xfrm>
            <a:off x="634341" y="239857"/>
            <a:ext cx="10952784" cy="554040"/>
          </a:xfrm>
        </p:spPr>
        <p:txBody>
          <a:bodyPr vert="horz" lIns="89290" tIns="44644" rIns="89290" bIns="0" rtlCol="0" anchor="ctr" anchorCtr="0">
            <a:normAutofit/>
          </a:bodyPr>
          <a:lstStyle>
            <a:lvl1pPr>
              <a:defRPr lang="en-US" dirty="0"/>
            </a:lvl1pPr>
          </a:lstStyle>
          <a:p>
            <a:pPr lvl="0"/>
            <a:r>
              <a:rPr lang="en-US" dirty="0"/>
              <a:t>Click to edit Master title style</a:t>
            </a:r>
          </a:p>
        </p:txBody>
      </p:sp>
      <p:sp>
        <p:nvSpPr>
          <p:cNvPr id="8" name="Text Placeholder 1"/>
          <p:cNvSpPr>
            <a:spLocks noGrp="1"/>
          </p:cNvSpPr>
          <p:nvPr>
            <p:ph idx="1"/>
          </p:nvPr>
        </p:nvSpPr>
        <p:spPr>
          <a:xfrm>
            <a:off x="643793" y="1782466"/>
            <a:ext cx="10952783" cy="4525433"/>
          </a:xfrm>
          <a:prstGeom prst="rect">
            <a:avLst/>
          </a:prstGeom>
        </p:spPr>
        <p:txBody>
          <a:bodyPr vert="horz" lIns="91440" tIns="45720" rIns="91440" bIns="45720" rtlCol="0">
            <a:noAutofit/>
          </a:bodyPr>
          <a:lstStyle>
            <a:lvl1pPr marL="302676" indent="-302676">
              <a:defRPr>
                <a:latin typeface="+mn-lt"/>
              </a:defRPr>
            </a:lvl1pPr>
            <a:lvl2pPr marL="613818" indent="-311143">
              <a:buSzPct val="75000"/>
              <a:buFont typeface="Wingdings" panose="05000000000000000000" pitchFamily="2" charset="2"/>
              <a:buChar char="§"/>
              <a:defRPr>
                <a:latin typeface="+mn-lt"/>
              </a:defRPr>
            </a:lvl2pPr>
            <a:lvl3pPr marL="916494" indent="-302676">
              <a:defRPr>
                <a:latin typeface="+mn-lt"/>
              </a:defRPr>
            </a:lvl3pPr>
            <a:lvl4pPr marL="1219170" indent="-302676">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
        <p:nvSpPr>
          <p:cNvPr id="9" name="Slide Number Placeholder 5"/>
          <p:cNvSpPr>
            <a:spLocks noGrp="1"/>
          </p:cNvSpPr>
          <p:nvPr>
            <p:ph type="sldNum" sz="quarter" idx="11"/>
          </p:nvPr>
        </p:nvSpPr>
        <p:spPr>
          <a:xfrm>
            <a:off x="11106673" y="6474365"/>
            <a:ext cx="1000448" cy="366183"/>
          </a:xfrm>
          <a:prstGeom prst="rect">
            <a:avLst/>
          </a:prstGeom>
        </p:spPr>
        <p:txBody>
          <a:bodyPr anchor="ctr"/>
          <a:lstStyle>
            <a:lvl1pPr>
              <a:defRPr sz="1333"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
        <p:nvSpPr>
          <p:cNvPr id="4" name="Text Placeholder 3"/>
          <p:cNvSpPr>
            <a:spLocks noGrp="1"/>
          </p:cNvSpPr>
          <p:nvPr>
            <p:ph type="body" sz="quarter" idx="12"/>
          </p:nvPr>
        </p:nvSpPr>
        <p:spPr>
          <a:xfrm>
            <a:off x="643793" y="860053"/>
            <a:ext cx="10952783" cy="322372"/>
          </a:xfrm>
        </p:spPr>
        <p:txBody>
          <a:bodyPr anchor="ctr"/>
          <a:lstStyle>
            <a:lvl1pPr marL="0" indent="0">
              <a:buNone/>
              <a:defRPr sz="1867">
                <a:solidFill>
                  <a:srgbClr val="00B0F0"/>
                </a:solidFill>
                <a:latin typeface="+mn-lt"/>
              </a:defRPr>
            </a:lvl1pPr>
          </a:lstStyle>
          <a:p>
            <a:pPr lvl="0"/>
            <a:endParaRPr lang="en-US" dirty="0"/>
          </a:p>
        </p:txBody>
      </p:sp>
    </p:spTree>
    <p:extLst>
      <p:ext uri="{BB962C8B-B14F-4D97-AF65-F5344CB8AC3E}">
        <p14:creationId xmlns:p14="http://schemas.microsoft.com/office/powerpoint/2010/main" val="629245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7_Storytelling">
    <p:bg>
      <p:bgRef idx="1001">
        <a:schemeClr val="bg1"/>
      </p:bgRef>
    </p:bg>
    <p:spTree>
      <p:nvGrpSpPr>
        <p:cNvPr id="1" name=""/>
        <p:cNvGrpSpPr/>
        <p:nvPr/>
      </p:nvGrpSpPr>
      <p:grpSpPr>
        <a:xfrm>
          <a:off x="0" y="0"/>
          <a:ext cx="0" cy="0"/>
          <a:chOff x="0" y="0"/>
          <a:chExt cx="0" cy="0"/>
        </a:xfrm>
      </p:grpSpPr>
      <p:sp>
        <p:nvSpPr>
          <p:cNvPr id="4" name="Title Placeholder 1"/>
          <p:cNvSpPr txBox="1">
            <a:spLocks/>
          </p:cNvSpPr>
          <p:nvPr userDrawn="1"/>
        </p:nvSpPr>
        <p:spPr>
          <a:xfrm>
            <a:off x="0" y="3163826"/>
            <a:ext cx="3064933"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sz="2400" dirty="0">
              <a:solidFill>
                <a:schemeClr val="bg1"/>
              </a:solidFill>
            </a:endParaRPr>
          </a:p>
        </p:txBody>
      </p:sp>
      <p:sp>
        <p:nvSpPr>
          <p:cNvPr id="5" name="Text Placeholder 4"/>
          <p:cNvSpPr>
            <a:spLocks noGrp="1"/>
          </p:cNvSpPr>
          <p:nvPr>
            <p:ph type="body" sz="quarter" idx="10" hasCustomPrompt="1"/>
          </p:nvPr>
        </p:nvSpPr>
        <p:spPr>
          <a:xfrm>
            <a:off x="709085" y="851062"/>
            <a:ext cx="10915649" cy="283633"/>
          </a:xfrm>
        </p:spPr>
        <p:txBody>
          <a:bodyPr anchor="ctr"/>
          <a:lstStyle>
            <a:lvl1pPr marL="0" indent="0">
              <a:buNone/>
              <a:defRPr sz="1867" baseline="0">
                <a:solidFill>
                  <a:srgbClr val="00B0F0"/>
                </a:solidFill>
                <a:latin typeface="+mn-lt"/>
              </a:defRPr>
            </a:lvl1pPr>
          </a:lstStyle>
          <a:p>
            <a:pPr lvl="0"/>
            <a:r>
              <a:rPr lang="en-US" dirty="0">
                <a:latin typeface="+mn-lt"/>
              </a:rPr>
              <a:t>Click to edit the subheading here …</a:t>
            </a:r>
            <a:endParaRPr lang="en-US" dirty="0"/>
          </a:p>
        </p:txBody>
      </p:sp>
      <p:sp>
        <p:nvSpPr>
          <p:cNvPr id="12" name="Text Placeholder 11"/>
          <p:cNvSpPr>
            <a:spLocks noGrp="1"/>
          </p:cNvSpPr>
          <p:nvPr>
            <p:ph type="body" sz="quarter" idx="12"/>
          </p:nvPr>
        </p:nvSpPr>
        <p:spPr>
          <a:xfrm>
            <a:off x="709085" y="122767"/>
            <a:ext cx="10915649" cy="651933"/>
          </a:xfrm>
        </p:spPr>
        <p:txBody>
          <a:bodyPr/>
          <a:lstStyle>
            <a:lvl1pPr marL="0" indent="0">
              <a:buNone/>
              <a:defRPr sz="3200">
                <a:solidFill>
                  <a:schemeClr val="bg1">
                    <a:lumMod val="50000"/>
                  </a:schemeClr>
                </a:solidFill>
                <a:latin typeface="+mj-lt"/>
              </a:defRPr>
            </a:lvl1pPr>
          </a:lstStyle>
          <a:p>
            <a:pPr lvl="0"/>
            <a:r>
              <a:rPr lang="en-US" dirty="0"/>
              <a:t>Click to edit Master text styles</a:t>
            </a:r>
          </a:p>
        </p:txBody>
      </p:sp>
      <p:sp>
        <p:nvSpPr>
          <p:cNvPr id="15" name="Rectangle 14"/>
          <p:cNvSpPr/>
          <p:nvPr userDrawn="1"/>
        </p:nvSpPr>
        <p:spPr>
          <a:xfrm>
            <a:off x="0" y="6455513"/>
            <a:ext cx="12192000" cy="39303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b="0" i="0" dirty="0">
              <a:latin typeface="Myriad Pro Regular" charset="0"/>
            </a:endParaRPr>
          </a:p>
        </p:txBody>
      </p:sp>
      <p:sp>
        <p:nvSpPr>
          <p:cNvPr id="16" name="Parallelogram 15"/>
          <p:cNvSpPr/>
          <p:nvPr userDrawn="1"/>
        </p:nvSpPr>
        <p:spPr>
          <a:xfrm flipH="1">
            <a:off x="11033136" y="6455513"/>
            <a:ext cx="1135529" cy="39303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latin typeface="Raleway" charset="0"/>
              <a:ea typeface="Raleway" charset="0"/>
              <a:cs typeface="Raleway" charset="0"/>
            </a:endParaRPr>
          </a:p>
        </p:txBody>
      </p:sp>
      <p:sp>
        <p:nvSpPr>
          <p:cNvPr id="11" name="TextBox 10"/>
          <p:cNvSpPr txBox="1"/>
          <p:nvPr userDrawn="1"/>
        </p:nvSpPr>
        <p:spPr>
          <a:xfrm>
            <a:off x="596474" y="6488593"/>
            <a:ext cx="4200105" cy="325333"/>
          </a:xfrm>
          <a:prstGeom prst="rect">
            <a:avLst/>
          </a:prstGeom>
          <a:noFill/>
        </p:spPr>
        <p:txBody>
          <a:bodyPr wrap="none" lIns="119053" tIns="59525" rIns="119053" bIns="59525" rtlCol="0">
            <a:spAutoFit/>
          </a:bodyPr>
          <a:lstStyle/>
          <a:p>
            <a:pPr algn="ctr"/>
            <a:r>
              <a:rPr lang="en-US" sz="1333"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6" name="Slide Number Placeholder 5"/>
          <p:cNvSpPr>
            <a:spLocks noGrp="1"/>
          </p:cNvSpPr>
          <p:nvPr>
            <p:ph type="sldNum" sz="quarter" idx="11"/>
          </p:nvPr>
        </p:nvSpPr>
        <p:spPr>
          <a:xfrm>
            <a:off x="11106673" y="6474365"/>
            <a:ext cx="1000448" cy="366183"/>
          </a:xfrm>
          <a:prstGeom prst="rect">
            <a:avLst/>
          </a:prstGeom>
        </p:spPr>
        <p:txBody>
          <a:bodyPr anchor="ctr"/>
          <a:lstStyle>
            <a:lvl1pPr>
              <a:defRPr sz="1333"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128838028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Blank ">
    <p:spTree>
      <p:nvGrpSpPr>
        <p:cNvPr id="1" name=""/>
        <p:cNvGrpSpPr/>
        <p:nvPr/>
      </p:nvGrpSpPr>
      <p:grpSpPr>
        <a:xfrm>
          <a:off x="0" y="0"/>
          <a:ext cx="0" cy="0"/>
          <a:chOff x="0" y="0"/>
          <a:chExt cx="0" cy="0"/>
        </a:xfrm>
      </p:grpSpPr>
      <p:sp>
        <p:nvSpPr>
          <p:cNvPr id="4" name="Slide Number Placeholder 5"/>
          <p:cNvSpPr>
            <a:spLocks noGrp="1"/>
          </p:cNvSpPr>
          <p:nvPr>
            <p:ph type="sldNum" sz="quarter" idx="11"/>
          </p:nvPr>
        </p:nvSpPr>
        <p:spPr>
          <a:xfrm>
            <a:off x="11125575" y="6483815"/>
            <a:ext cx="1000448" cy="366183"/>
          </a:xfrm>
          <a:prstGeom prst="rect">
            <a:avLst/>
          </a:prstGeom>
        </p:spPr>
        <p:txBody>
          <a:bodyPr anchor="ctr"/>
          <a:lstStyle>
            <a:lvl1pPr>
              <a:defRPr sz="1333"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1437051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1380146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hank You + Social">
    <p:spTree>
      <p:nvGrpSpPr>
        <p:cNvPr id="1" name=""/>
        <p:cNvGrpSpPr/>
        <p:nvPr/>
      </p:nvGrpSpPr>
      <p:grpSpPr>
        <a:xfrm>
          <a:off x="0" y="0"/>
          <a:ext cx="0" cy="0"/>
          <a:chOff x="0" y="0"/>
          <a:chExt cx="0" cy="0"/>
        </a:xfrm>
      </p:grpSpPr>
      <p:pic>
        <p:nvPicPr>
          <p:cNvPr id="12" name="Picture 11" descr="White_UST-Global-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0608" y="501405"/>
            <a:ext cx="2252593" cy="793995"/>
          </a:xfrm>
          <a:prstGeom prst="rect">
            <a:avLst/>
          </a:prstGeom>
        </p:spPr>
      </p:pic>
      <p:sp>
        <p:nvSpPr>
          <p:cNvPr id="9" name="Rectangle 8"/>
          <p:cNvSpPr/>
          <p:nvPr userDrawn="1"/>
        </p:nvSpPr>
        <p:spPr>
          <a:xfrm>
            <a:off x="0" y="2"/>
            <a:ext cx="12192000" cy="2679700"/>
          </a:xfrm>
          <a:prstGeom prst="rect">
            <a:avLst/>
          </a:pr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10" name="Text Placeholder 10"/>
          <p:cNvSpPr>
            <a:spLocks noGrp="1"/>
          </p:cNvSpPr>
          <p:nvPr>
            <p:ph type="body" sz="quarter" idx="15" hasCustomPrompt="1"/>
          </p:nvPr>
        </p:nvSpPr>
        <p:spPr>
          <a:xfrm>
            <a:off x="838201" y="1455549"/>
            <a:ext cx="5976087" cy="532001"/>
          </a:xfrm>
          <a:prstGeom prst="rect">
            <a:avLst/>
          </a:prstGeom>
        </p:spPr>
        <p:txBody>
          <a:bodyPr/>
          <a:lstStyle>
            <a:lvl1pPr marL="0" indent="0">
              <a:lnSpc>
                <a:spcPct val="100000"/>
              </a:lnSpc>
              <a:spcBef>
                <a:spcPts val="0"/>
              </a:spcBef>
              <a:buFont typeface="Arial" charset="0"/>
              <a:buNone/>
              <a:defRPr sz="2133" b="0" i="0" baseline="0">
                <a:solidFill>
                  <a:schemeClr val="bg1"/>
                </a:solidFill>
                <a:latin typeface="+mn-lt"/>
                <a:ea typeface="Century Gothic" panose="020B0502020202020204" pitchFamily="34" charset="0"/>
                <a:cs typeface="Century Gothic" panose="020B0502020202020204" pitchFamily="34" charset="0"/>
              </a:defRPr>
            </a:lvl1pPr>
          </a:lstStyle>
          <a:p>
            <a:pPr lvl="0"/>
            <a:r>
              <a:rPr lang="en-US" dirty="0"/>
              <a:t>We Appreciate your interest in UST Global</a:t>
            </a:r>
          </a:p>
        </p:txBody>
      </p:sp>
      <p:sp>
        <p:nvSpPr>
          <p:cNvPr id="14" name="Text Placeholder 8"/>
          <p:cNvSpPr>
            <a:spLocks noGrp="1"/>
          </p:cNvSpPr>
          <p:nvPr>
            <p:ph type="body" sz="quarter" idx="23" hasCustomPrompt="1"/>
          </p:nvPr>
        </p:nvSpPr>
        <p:spPr>
          <a:xfrm>
            <a:off x="838201" y="4655109"/>
            <a:ext cx="3011424" cy="804671"/>
          </a:xfrm>
          <a:prstGeom prst="rect">
            <a:avLst/>
          </a:prstGeom>
        </p:spPr>
        <p:txBody>
          <a:bodyPr anchor="ctr"/>
          <a:lstStyle>
            <a:lvl1pPr marL="0" marR="0" indent="0" algn="ctr" defTabSz="1219139" rtl="0" eaLnBrk="1" fontAlgn="auto" latinLnBrk="0" hangingPunct="1">
              <a:lnSpc>
                <a:spcPct val="100000"/>
              </a:lnSpc>
              <a:spcBef>
                <a:spcPts val="1333"/>
              </a:spcBef>
              <a:spcAft>
                <a:spcPts val="0"/>
              </a:spcAft>
              <a:buClrTx/>
              <a:buSzTx/>
              <a:buFont typeface="Arial" charset="0"/>
              <a:buNone/>
              <a:tabLst/>
              <a:defRPr sz="1733" b="0" i="0" baseline="0">
                <a:solidFill>
                  <a:schemeClr val="bg1">
                    <a:lumMod val="50000"/>
                  </a:schemeClr>
                </a:solidFill>
                <a:latin typeface="+mn-lt"/>
              </a:defRPr>
            </a:lvl1pPr>
            <a:lvl2pPr marL="609570" indent="0">
              <a:buNone/>
              <a:defRPr/>
            </a:lvl2pPr>
            <a:lvl3pPr marL="1219139" indent="0">
              <a:buNone/>
              <a:defRPr/>
            </a:lvl3pPr>
            <a:lvl4pPr marL="1828709" indent="0">
              <a:buNone/>
              <a:defRPr/>
            </a:lvl4pPr>
            <a:lvl5pPr marL="2438278" indent="0">
              <a:buNone/>
              <a:defRPr/>
            </a:lvl5pPr>
          </a:lstStyle>
          <a:p>
            <a:pPr lvl="0"/>
            <a:r>
              <a:rPr lang="en-US" dirty="0"/>
              <a:t>City Name, State Name     1234 Street &amp; Building Name</a:t>
            </a:r>
          </a:p>
        </p:txBody>
      </p:sp>
      <p:sp>
        <p:nvSpPr>
          <p:cNvPr id="15" name="Text Placeholder 8"/>
          <p:cNvSpPr>
            <a:spLocks noGrp="1"/>
          </p:cNvSpPr>
          <p:nvPr>
            <p:ph type="body" sz="quarter" idx="24" hasCustomPrompt="1"/>
          </p:nvPr>
        </p:nvSpPr>
        <p:spPr>
          <a:xfrm>
            <a:off x="838205" y="4271059"/>
            <a:ext cx="3011425" cy="384048"/>
          </a:xfrm>
          <a:prstGeom prst="rect">
            <a:avLst/>
          </a:prstGeom>
        </p:spPr>
        <p:txBody>
          <a:bodyPr anchor="ctr"/>
          <a:lstStyle>
            <a:lvl1pPr marL="0" marR="0" indent="0" algn="ctr" defTabSz="1219139" rtl="0" eaLnBrk="1" fontAlgn="auto" latinLnBrk="0" hangingPunct="1">
              <a:lnSpc>
                <a:spcPct val="150000"/>
              </a:lnSpc>
              <a:spcBef>
                <a:spcPts val="1333"/>
              </a:spcBef>
              <a:spcAft>
                <a:spcPts val="0"/>
              </a:spcAft>
              <a:buClrTx/>
              <a:buSzTx/>
              <a:buFont typeface="Arial" charset="0"/>
              <a:buNone/>
              <a:tabLst/>
              <a:defRPr sz="2133"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609570" indent="0">
              <a:buNone/>
              <a:defRPr/>
            </a:lvl2pPr>
            <a:lvl3pPr marL="1219139" indent="0">
              <a:buNone/>
              <a:defRPr/>
            </a:lvl3pPr>
            <a:lvl4pPr marL="1828709" indent="0">
              <a:buNone/>
              <a:defRPr/>
            </a:lvl4pPr>
            <a:lvl5pPr marL="2438278" indent="0">
              <a:buNone/>
              <a:defRPr/>
            </a:lvl5pPr>
          </a:lstStyle>
          <a:p>
            <a:pPr lvl="0"/>
            <a:r>
              <a:rPr lang="en-US" dirty="0"/>
              <a:t>ADDRESS</a:t>
            </a:r>
          </a:p>
        </p:txBody>
      </p:sp>
      <p:sp>
        <p:nvSpPr>
          <p:cNvPr id="16" name="Text Placeholder 8"/>
          <p:cNvSpPr>
            <a:spLocks noGrp="1"/>
          </p:cNvSpPr>
          <p:nvPr>
            <p:ph type="body" sz="quarter" idx="29"/>
          </p:nvPr>
        </p:nvSpPr>
        <p:spPr>
          <a:xfrm>
            <a:off x="4590288" y="4655109"/>
            <a:ext cx="3011424" cy="804671"/>
          </a:xfrm>
          <a:prstGeom prst="rect">
            <a:avLst/>
          </a:prstGeom>
        </p:spPr>
        <p:txBody>
          <a:bodyPr anchor="ctr"/>
          <a:lstStyle>
            <a:lvl1pPr marL="0" marR="0" indent="0" algn="ctr" defTabSz="1219139" rtl="0" eaLnBrk="1" fontAlgn="auto" latinLnBrk="0" hangingPunct="1">
              <a:lnSpc>
                <a:spcPct val="150000"/>
              </a:lnSpc>
              <a:spcBef>
                <a:spcPts val="1333"/>
              </a:spcBef>
              <a:spcAft>
                <a:spcPts val="0"/>
              </a:spcAft>
              <a:buClrTx/>
              <a:buSzTx/>
              <a:buFont typeface="Arial" charset="0"/>
              <a:buNone/>
              <a:tabLst/>
              <a:defRPr sz="1733" b="0" i="0">
                <a:solidFill>
                  <a:schemeClr val="bg1">
                    <a:lumMod val="50000"/>
                  </a:schemeClr>
                </a:solidFill>
                <a:latin typeface="+mn-lt"/>
              </a:defRPr>
            </a:lvl1pPr>
            <a:lvl2pPr marL="609570" indent="0">
              <a:buNone/>
              <a:defRPr/>
            </a:lvl2pPr>
            <a:lvl3pPr marL="1219139" indent="0">
              <a:buNone/>
              <a:defRPr/>
            </a:lvl3pPr>
            <a:lvl4pPr marL="1828709" indent="0">
              <a:buNone/>
              <a:defRPr/>
            </a:lvl4pPr>
            <a:lvl5pPr marL="2438278" indent="0">
              <a:buNone/>
              <a:defRPr/>
            </a:lvl5pPr>
          </a:lstStyle>
          <a:p>
            <a:pPr lvl="0"/>
            <a:endParaRPr lang="en-US" dirty="0"/>
          </a:p>
        </p:txBody>
      </p:sp>
      <p:sp>
        <p:nvSpPr>
          <p:cNvPr id="17" name="Text Placeholder 8"/>
          <p:cNvSpPr>
            <a:spLocks noGrp="1"/>
          </p:cNvSpPr>
          <p:nvPr>
            <p:ph type="body" sz="quarter" idx="30" hasCustomPrompt="1"/>
          </p:nvPr>
        </p:nvSpPr>
        <p:spPr>
          <a:xfrm>
            <a:off x="4590292" y="4271059"/>
            <a:ext cx="3011425" cy="384048"/>
          </a:xfrm>
          <a:prstGeom prst="rect">
            <a:avLst/>
          </a:prstGeom>
        </p:spPr>
        <p:txBody>
          <a:bodyPr anchor="ctr"/>
          <a:lstStyle>
            <a:lvl1pPr marL="0" marR="0" indent="0" algn="ctr" defTabSz="1219139" rtl="0" eaLnBrk="1" fontAlgn="auto" latinLnBrk="0" hangingPunct="1">
              <a:lnSpc>
                <a:spcPct val="150000"/>
              </a:lnSpc>
              <a:spcBef>
                <a:spcPts val="1333"/>
              </a:spcBef>
              <a:spcAft>
                <a:spcPts val="0"/>
              </a:spcAft>
              <a:buClrTx/>
              <a:buSzTx/>
              <a:buFont typeface="Arial" charset="0"/>
              <a:buNone/>
              <a:tabLst/>
              <a:defRPr sz="2133"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609570" indent="0">
              <a:buNone/>
              <a:defRPr/>
            </a:lvl2pPr>
            <a:lvl3pPr marL="1219139" indent="0">
              <a:buNone/>
              <a:defRPr/>
            </a:lvl3pPr>
            <a:lvl4pPr marL="1828709" indent="0">
              <a:buNone/>
              <a:defRPr/>
            </a:lvl4pPr>
            <a:lvl5pPr marL="2438278" indent="0">
              <a:buNone/>
              <a:defRPr/>
            </a:lvl5pPr>
          </a:lstStyle>
          <a:p>
            <a:pPr lvl="0"/>
            <a:r>
              <a:rPr lang="en-US" dirty="0"/>
              <a:t>EMAIL</a:t>
            </a:r>
          </a:p>
        </p:txBody>
      </p:sp>
      <p:sp>
        <p:nvSpPr>
          <p:cNvPr id="18" name="Text Placeholder 8"/>
          <p:cNvSpPr>
            <a:spLocks noGrp="1"/>
          </p:cNvSpPr>
          <p:nvPr>
            <p:ph type="body" sz="quarter" idx="32"/>
          </p:nvPr>
        </p:nvSpPr>
        <p:spPr>
          <a:xfrm>
            <a:off x="8342376" y="4655109"/>
            <a:ext cx="3011424" cy="804671"/>
          </a:xfrm>
          <a:prstGeom prst="rect">
            <a:avLst/>
          </a:prstGeom>
        </p:spPr>
        <p:txBody>
          <a:bodyPr anchor="ctr"/>
          <a:lstStyle>
            <a:lvl1pPr marL="0" marR="0" indent="0" algn="ctr" defTabSz="1219139" rtl="0" eaLnBrk="1" fontAlgn="auto" latinLnBrk="0" hangingPunct="1">
              <a:lnSpc>
                <a:spcPct val="100000"/>
              </a:lnSpc>
              <a:spcBef>
                <a:spcPts val="1333"/>
              </a:spcBef>
              <a:spcAft>
                <a:spcPts val="0"/>
              </a:spcAft>
              <a:buClrTx/>
              <a:buSzTx/>
              <a:buFont typeface="Arial" charset="0"/>
              <a:buNone/>
              <a:tabLst/>
              <a:defRPr sz="1733" b="0" i="0" baseline="0">
                <a:solidFill>
                  <a:schemeClr val="bg1">
                    <a:lumMod val="50000"/>
                  </a:schemeClr>
                </a:solidFill>
                <a:latin typeface="+mn-lt"/>
              </a:defRPr>
            </a:lvl1pPr>
            <a:lvl2pPr marL="609570" indent="0">
              <a:buNone/>
              <a:defRPr/>
            </a:lvl2pPr>
            <a:lvl3pPr marL="1219139" indent="0">
              <a:buNone/>
              <a:defRPr/>
            </a:lvl3pPr>
            <a:lvl4pPr marL="1828709" indent="0">
              <a:buNone/>
              <a:defRPr/>
            </a:lvl4pPr>
            <a:lvl5pPr marL="2438278" indent="0">
              <a:buNone/>
              <a:defRPr/>
            </a:lvl5pPr>
          </a:lstStyle>
          <a:p>
            <a:pPr lvl="0"/>
            <a:endParaRPr lang="en-US" dirty="0"/>
          </a:p>
        </p:txBody>
      </p:sp>
      <p:sp>
        <p:nvSpPr>
          <p:cNvPr id="19" name="Text Placeholder 8"/>
          <p:cNvSpPr>
            <a:spLocks noGrp="1"/>
          </p:cNvSpPr>
          <p:nvPr>
            <p:ph type="body" sz="quarter" idx="33" hasCustomPrompt="1"/>
          </p:nvPr>
        </p:nvSpPr>
        <p:spPr>
          <a:xfrm>
            <a:off x="8342381" y="4271059"/>
            <a:ext cx="3011425" cy="384048"/>
          </a:xfrm>
          <a:prstGeom prst="rect">
            <a:avLst/>
          </a:prstGeom>
        </p:spPr>
        <p:txBody>
          <a:bodyPr anchor="ctr"/>
          <a:lstStyle>
            <a:lvl1pPr marL="0" marR="0" indent="0" algn="ctr" defTabSz="1219139" rtl="0" eaLnBrk="1" fontAlgn="auto" latinLnBrk="0" hangingPunct="1">
              <a:lnSpc>
                <a:spcPct val="150000"/>
              </a:lnSpc>
              <a:spcBef>
                <a:spcPts val="1333"/>
              </a:spcBef>
              <a:spcAft>
                <a:spcPts val="0"/>
              </a:spcAft>
              <a:buClrTx/>
              <a:buSzTx/>
              <a:buFont typeface="Arial" charset="0"/>
              <a:buNone/>
              <a:tabLst/>
              <a:defRPr sz="2133"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609570" indent="0">
              <a:buNone/>
              <a:defRPr/>
            </a:lvl2pPr>
            <a:lvl3pPr marL="1219139" indent="0">
              <a:buNone/>
              <a:defRPr/>
            </a:lvl3pPr>
            <a:lvl4pPr marL="1828709" indent="0">
              <a:buNone/>
              <a:defRPr/>
            </a:lvl4pPr>
            <a:lvl5pPr marL="2438278" indent="0">
              <a:buNone/>
              <a:defRPr/>
            </a:lvl5pPr>
          </a:lstStyle>
          <a:p>
            <a:pPr lvl="0"/>
            <a:r>
              <a:rPr lang="en-US" dirty="0"/>
              <a:t>PHONE</a:t>
            </a:r>
          </a:p>
        </p:txBody>
      </p:sp>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l="54576" r="3256" b="67048"/>
          <a:stretch/>
        </p:blipFill>
        <p:spPr>
          <a:xfrm>
            <a:off x="6096003" y="1"/>
            <a:ext cx="6101780" cy="2682240"/>
          </a:xfrm>
          <a:prstGeom prst="rect">
            <a:avLst/>
          </a:prstGeom>
        </p:spPr>
      </p:pic>
      <p:sp>
        <p:nvSpPr>
          <p:cNvPr id="21" name="Oval 20"/>
          <p:cNvSpPr>
            <a:spLocks noChangeAspect="1"/>
          </p:cNvSpPr>
          <p:nvPr userDrawn="1"/>
        </p:nvSpPr>
        <p:spPr>
          <a:xfrm>
            <a:off x="1790293" y="3211867"/>
            <a:ext cx="100508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2" name="Oval 21"/>
          <p:cNvSpPr>
            <a:spLocks noChangeAspect="1"/>
          </p:cNvSpPr>
          <p:nvPr userDrawn="1"/>
        </p:nvSpPr>
        <p:spPr>
          <a:xfrm>
            <a:off x="5514020"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3" name="Oval 22"/>
          <p:cNvSpPr>
            <a:spLocks noChangeAspect="1"/>
          </p:cNvSpPr>
          <p:nvPr userDrawn="1"/>
        </p:nvSpPr>
        <p:spPr>
          <a:xfrm>
            <a:off x="9312752"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pic>
        <p:nvPicPr>
          <p:cNvPr id="24" name="Picture 2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46137" t="56681" r="46137" b="33041"/>
          <a:stretch/>
        </p:blipFill>
        <p:spPr>
          <a:xfrm>
            <a:off x="5756472" y="3480903"/>
            <a:ext cx="499571" cy="487680"/>
          </a:xfrm>
          <a:prstGeom prst="rect">
            <a:avLst/>
          </a:prstGeom>
        </p:spPr>
      </p:pic>
      <p:pic>
        <p:nvPicPr>
          <p:cNvPr id="25" name="Picture 24"/>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74254" t="56128" r="18020" b="33595"/>
          <a:stretch/>
        </p:blipFill>
        <p:spPr>
          <a:xfrm>
            <a:off x="9528117" y="3481772"/>
            <a:ext cx="523155" cy="487680"/>
          </a:xfrm>
          <a:prstGeom prst="rect">
            <a:avLst/>
          </a:prstGeom>
        </p:spPr>
      </p:pic>
      <p:pic>
        <p:nvPicPr>
          <p:cNvPr id="26" name="Picture 25"/>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7040" t="55930" r="75234" b="33792"/>
          <a:stretch/>
        </p:blipFill>
        <p:spPr>
          <a:xfrm>
            <a:off x="2030883" y="3463233"/>
            <a:ext cx="522071" cy="487680"/>
          </a:xfrm>
          <a:prstGeom prst="rect">
            <a:avLst/>
          </a:prstGeom>
        </p:spPr>
      </p:pic>
      <p:sp>
        <p:nvSpPr>
          <p:cNvPr id="27" name="Title 1"/>
          <p:cNvSpPr>
            <a:spLocks noGrp="1"/>
          </p:cNvSpPr>
          <p:nvPr>
            <p:ph type="title" hasCustomPrompt="1"/>
          </p:nvPr>
        </p:nvSpPr>
        <p:spPr>
          <a:xfrm>
            <a:off x="838201" y="365126"/>
            <a:ext cx="4427332" cy="681351"/>
          </a:xfrm>
          <a:prstGeom prst="rect">
            <a:avLst/>
          </a:prstGeom>
        </p:spPr>
        <p:txBody>
          <a:bodyPr>
            <a:noAutofit/>
          </a:bodyPr>
          <a:lstStyle>
            <a:lvl1pPr>
              <a:defRPr sz="4800" b="0" i="0" baseline="0">
                <a:solidFill>
                  <a:schemeClr val="bg1"/>
                </a:solidFill>
                <a:latin typeface="+mj-lt"/>
                <a:ea typeface="Rockwell" panose="02060603020205020403" pitchFamily="18" charset="0"/>
                <a:cs typeface="Rockwell" panose="02060603020205020403" pitchFamily="18" charset="0"/>
              </a:defRPr>
            </a:lvl1pPr>
          </a:lstStyle>
          <a:p>
            <a:r>
              <a:rPr lang="en-US" dirty="0"/>
              <a:t>THANK YOU</a:t>
            </a:r>
          </a:p>
        </p:txBody>
      </p:sp>
    </p:spTree>
    <p:extLst>
      <p:ext uri="{BB962C8B-B14F-4D97-AF65-F5344CB8AC3E}">
        <p14:creationId xmlns:p14="http://schemas.microsoft.com/office/powerpoint/2010/main" val="1264255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opyright">
    <p:spTree>
      <p:nvGrpSpPr>
        <p:cNvPr id="1" name=""/>
        <p:cNvGrpSpPr/>
        <p:nvPr/>
      </p:nvGrpSpPr>
      <p:grpSpPr>
        <a:xfrm>
          <a:off x="0" y="0"/>
          <a:ext cx="0" cy="0"/>
          <a:chOff x="0" y="0"/>
          <a:chExt cx="0" cy="0"/>
        </a:xfrm>
      </p:grpSpPr>
      <p:sp>
        <p:nvSpPr>
          <p:cNvPr id="5" name="TextBox 4"/>
          <p:cNvSpPr txBox="1"/>
          <p:nvPr userDrawn="1"/>
        </p:nvSpPr>
        <p:spPr>
          <a:xfrm>
            <a:off x="544303" y="439478"/>
            <a:ext cx="11207431" cy="3362767"/>
          </a:xfrm>
          <a:prstGeom prst="rect">
            <a:avLst/>
          </a:prstGeom>
          <a:noFill/>
        </p:spPr>
        <p:txBody>
          <a:bodyPr wrap="square" lIns="119053" tIns="59525" rIns="119053" bIns="59525" rtlCol="0">
            <a:spAutoFit/>
          </a:bodyPr>
          <a:lstStyle/>
          <a:p>
            <a:pPr marL="0" marR="0" indent="0" algn="r" defTabSz="1190496" rtl="0" eaLnBrk="1" fontAlgn="auto" latinLnBrk="0" hangingPunct="1">
              <a:lnSpc>
                <a:spcPct val="100000"/>
              </a:lnSpc>
              <a:spcBef>
                <a:spcPts val="0"/>
              </a:spcBef>
              <a:spcAft>
                <a:spcPts val="0"/>
              </a:spcAft>
              <a:buClrTx/>
              <a:buSzTx/>
              <a:buFontTx/>
              <a:buNone/>
              <a:tabLst/>
              <a:defRPr/>
            </a:pPr>
            <a:r>
              <a:rPr lang="en-US" sz="2400" b="1" dirty="0">
                <a:solidFill>
                  <a:srgbClr val="00AEEF"/>
                </a:solidFill>
                <a:latin typeface="+mj-lt"/>
                <a:cs typeface="Helvetica" panose="020B0604020202020204" pitchFamily="34" charset="0"/>
              </a:rPr>
              <a:t>Copyright and Confidentiality Notice</a:t>
            </a:r>
          </a:p>
          <a:p>
            <a:pPr algn="just"/>
            <a:endParaRPr lang="en-US" sz="1867" dirty="0">
              <a:solidFill>
                <a:schemeClr val="tx1">
                  <a:lumMod val="85000"/>
                  <a:lumOff val="15000"/>
                </a:schemeClr>
              </a:solidFill>
              <a:latin typeface="+mn-lt"/>
              <a:cs typeface="Helvetica" panose="020B0604020202020204" pitchFamily="34" charset="0"/>
            </a:endParaRPr>
          </a:p>
          <a:p>
            <a:pPr algn="just"/>
            <a:r>
              <a:rPr lang="en-US" sz="1867" dirty="0">
                <a:solidFill>
                  <a:schemeClr val="tx1">
                    <a:lumMod val="85000"/>
                    <a:lumOff val="15000"/>
                  </a:schemeClr>
                </a:solidFill>
                <a:latin typeface="+mn-lt"/>
                <a:cs typeface="Helvetica" panose="020B0604020202020204" pitchFamily="34" charset="0"/>
              </a:rPr>
              <a:t>Copyright © 2016 by UST Global Inc. All rights reserved. 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gn="just"/>
            <a:endParaRPr lang="en-US" sz="1867" dirty="0">
              <a:solidFill>
                <a:schemeClr val="tx1">
                  <a:lumMod val="85000"/>
                  <a:lumOff val="15000"/>
                </a:schemeClr>
              </a:solidFill>
              <a:latin typeface="+mn-lt"/>
              <a:cs typeface="Helvetica" panose="020B0604020202020204" pitchFamily="34" charset="0"/>
            </a:endParaRPr>
          </a:p>
          <a:p>
            <a:pPr algn="just"/>
            <a:r>
              <a:rPr lang="en-US" sz="1867" dirty="0">
                <a:solidFill>
                  <a:schemeClr val="tx1">
                    <a:lumMod val="85000"/>
                    <a:lumOff val="15000"/>
                  </a:schemeClr>
                </a:solidFill>
                <a:latin typeface="+mn-lt"/>
                <a:cs typeface="Helvetica" panose="020B0604020202020204" pitchFamily="34" charset="0"/>
              </a:rPr>
              <a:t>UST Global® is a registered service mark of UST Global Inc</a:t>
            </a:r>
          </a:p>
        </p:txBody>
      </p:sp>
      <p:sp>
        <p:nvSpPr>
          <p:cNvPr id="7" name="TextBox 6"/>
          <p:cNvSpPr txBox="1"/>
          <p:nvPr userDrawn="1"/>
        </p:nvSpPr>
        <p:spPr>
          <a:xfrm>
            <a:off x="567182" y="4102518"/>
            <a:ext cx="2552921" cy="1597540"/>
          </a:xfrm>
          <a:prstGeom prst="rect">
            <a:avLst/>
          </a:prstGeom>
          <a:noFill/>
        </p:spPr>
        <p:txBody>
          <a:bodyPr wrap="square" lIns="119053" tIns="59525" rIns="119053" bIns="59525" rtlCol="0">
            <a:spAutoFit/>
          </a:bodyPr>
          <a:lstStyle/>
          <a:p>
            <a:r>
              <a:rPr lang="en-US" sz="1600" dirty="0">
                <a:solidFill>
                  <a:schemeClr val="tx1">
                    <a:lumMod val="85000"/>
                    <a:lumOff val="15000"/>
                  </a:schemeClr>
                </a:solidFill>
                <a:latin typeface="+mn-lt"/>
                <a:cs typeface="Helvetica" panose="020B0604020202020204" pitchFamily="34" charset="0"/>
              </a:rPr>
              <a:t>UST Global</a:t>
            </a:r>
          </a:p>
          <a:p>
            <a:r>
              <a:rPr lang="en-US" sz="1600" dirty="0">
                <a:solidFill>
                  <a:schemeClr val="tx1">
                    <a:lumMod val="85000"/>
                    <a:lumOff val="15000"/>
                  </a:schemeClr>
                </a:solidFill>
                <a:latin typeface="+mn-lt"/>
                <a:cs typeface="Helvetica" panose="020B0604020202020204" pitchFamily="34" charset="0"/>
              </a:rPr>
              <a:t>5 Polaris</a:t>
            </a:r>
            <a:r>
              <a:rPr lang="en-US" sz="1600" baseline="0" dirty="0">
                <a:solidFill>
                  <a:schemeClr val="tx1">
                    <a:lumMod val="85000"/>
                    <a:lumOff val="15000"/>
                  </a:schemeClr>
                </a:solidFill>
                <a:latin typeface="+mn-lt"/>
                <a:cs typeface="Helvetica" panose="020B0604020202020204" pitchFamily="34" charset="0"/>
              </a:rPr>
              <a:t> Way</a:t>
            </a:r>
            <a:endParaRPr lang="en-US" sz="1600" dirty="0">
              <a:solidFill>
                <a:schemeClr val="tx1">
                  <a:lumMod val="85000"/>
                  <a:lumOff val="15000"/>
                </a:schemeClr>
              </a:solidFill>
              <a:latin typeface="+mn-lt"/>
              <a:cs typeface="Helvetica" panose="020B0604020202020204" pitchFamily="34" charset="0"/>
            </a:endParaRPr>
          </a:p>
          <a:p>
            <a:r>
              <a:rPr lang="en-US" sz="1600" dirty="0">
                <a:solidFill>
                  <a:schemeClr val="tx1">
                    <a:lumMod val="85000"/>
                    <a:lumOff val="15000"/>
                  </a:schemeClr>
                </a:solidFill>
                <a:latin typeface="+mn-lt"/>
                <a:cs typeface="Helvetica" panose="020B0604020202020204" pitchFamily="34" charset="0"/>
              </a:rPr>
              <a:t>Aliso Viejo, CA 92656</a:t>
            </a:r>
          </a:p>
          <a:p>
            <a:r>
              <a:rPr lang="en-US" sz="1600" dirty="0">
                <a:solidFill>
                  <a:schemeClr val="tx1">
                    <a:lumMod val="85000"/>
                    <a:lumOff val="15000"/>
                  </a:schemeClr>
                </a:solidFill>
                <a:latin typeface="+mn-lt"/>
                <a:cs typeface="Helvetica" panose="020B0604020202020204" pitchFamily="34" charset="0"/>
              </a:rPr>
              <a:t>Tel: 949.716.8757</a:t>
            </a:r>
          </a:p>
          <a:p>
            <a:r>
              <a:rPr lang="en-US" sz="1600" dirty="0">
                <a:solidFill>
                  <a:schemeClr val="tx1">
                    <a:lumMod val="85000"/>
                    <a:lumOff val="15000"/>
                  </a:schemeClr>
                </a:solidFill>
                <a:latin typeface="+mn-lt"/>
                <a:cs typeface="Helvetica" panose="020B0604020202020204" pitchFamily="34" charset="0"/>
              </a:rPr>
              <a:t>Fax: 949.716.8396</a:t>
            </a:r>
          </a:p>
          <a:p>
            <a:r>
              <a:rPr lang="en-US" sz="1600" u="sng" dirty="0">
                <a:solidFill>
                  <a:srgbClr val="00AEEF"/>
                </a:solidFill>
                <a:latin typeface="+mn-lt"/>
                <a:cs typeface="Helvetica" panose="020B0604020202020204" pitchFamily="34" charset="0"/>
                <a:hlinkClick r:id="rId2"/>
              </a:rPr>
              <a:t>www.ust-global.com</a:t>
            </a:r>
            <a:endParaRPr lang="en-US" sz="1600" dirty="0">
              <a:solidFill>
                <a:srgbClr val="00AEEF"/>
              </a:solidFill>
              <a:latin typeface="+mn-lt"/>
              <a:cs typeface="Helvetica" panose="020B0604020202020204" pitchFamily="34" charset="0"/>
            </a:endParaRPr>
          </a:p>
        </p:txBody>
      </p:sp>
      <p:sp>
        <p:nvSpPr>
          <p:cNvPr id="10" name="Title 1"/>
          <p:cNvSpPr txBox="1">
            <a:spLocks/>
          </p:cNvSpPr>
          <p:nvPr userDrawn="1"/>
        </p:nvSpPr>
        <p:spPr>
          <a:xfrm>
            <a:off x="3339416" y="439477"/>
            <a:ext cx="8276851"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2400" b="1" kern="1200">
                <a:solidFill>
                  <a:schemeClr val="tx1"/>
                </a:solidFill>
                <a:latin typeface="+mn-lt"/>
                <a:ea typeface="+mj-ea"/>
                <a:cs typeface="+mj-cs"/>
              </a:defRPr>
            </a:lvl1pPr>
          </a:lstStyle>
          <a:p>
            <a:endParaRPr lang="en-US" sz="4267" b="0" dirty="0">
              <a:solidFill>
                <a:schemeClr val="tx1"/>
              </a:solidFill>
              <a:latin typeface="Calibri Light" panose="020F0302020204030204" pitchFamily="34" charset="0"/>
            </a:endParaRPr>
          </a:p>
        </p:txBody>
      </p:sp>
      <p:sp>
        <p:nvSpPr>
          <p:cNvPr id="12" name="Slide Number Placeholder 10"/>
          <p:cNvSpPr>
            <a:spLocks noGrp="1"/>
          </p:cNvSpPr>
          <p:nvPr>
            <p:ph type="sldNum" sz="quarter" idx="4"/>
          </p:nvPr>
        </p:nvSpPr>
        <p:spPr>
          <a:xfrm>
            <a:off x="11106673" y="6474365"/>
            <a:ext cx="1000448" cy="366183"/>
          </a:xfrm>
          <a:prstGeom prst="rect">
            <a:avLst/>
          </a:prstGeom>
        </p:spPr>
        <p:txBody>
          <a:bodyPr vert="horz" lIns="91440" tIns="45720" rIns="91440" bIns="45720" rtlCol="0" anchor="ctr"/>
          <a:lstStyle>
            <a:lvl1pPr algn="r">
              <a:defRPr sz="1333">
                <a:solidFill>
                  <a:srgbClr val="00ADEE"/>
                </a:solidFill>
                <a:latin typeface="Century Gothic" panose="020B0502020202020204" pitchFamily="34" charset="0"/>
                <a:cs typeface="Helvetica"/>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3175774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8" name="Rectangle 7"/>
          <p:cNvSpPr/>
          <p:nvPr userDrawn="1"/>
        </p:nvSpPr>
        <p:spPr>
          <a:xfrm>
            <a:off x="4572000" y="152400"/>
            <a:ext cx="7620000" cy="264795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0655796" y="152400"/>
            <a:ext cx="1536203" cy="264795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0097" y="1602785"/>
            <a:ext cx="1307604" cy="766526"/>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55796" y="639849"/>
            <a:ext cx="1536203" cy="527606"/>
          </a:xfrm>
          <a:prstGeom prst="rect">
            <a:avLst/>
          </a:prstGeom>
        </p:spPr>
      </p:pic>
      <p:sp>
        <p:nvSpPr>
          <p:cNvPr id="2" name="Title 1"/>
          <p:cNvSpPr>
            <a:spLocks noGrp="1"/>
          </p:cNvSpPr>
          <p:nvPr>
            <p:ph type="ctrTitle"/>
          </p:nvPr>
        </p:nvSpPr>
        <p:spPr>
          <a:xfrm>
            <a:off x="4705350" y="522513"/>
            <a:ext cx="5846536" cy="942749"/>
          </a:xfrm>
        </p:spPr>
        <p:txBody>
          <a:bodyPr anchor="ctr">
            <a:normAutofit/>
          </a:bodyPr>
          <a:lstStyle>
            <a:lvl1pPr algn="ctr">
              <a:defRPr sz="3200">
                <a:solidFill>
                  <a:srgbClr val="00B0F0"/>
                </a:solidFill>
                <a:latin typeface="Rockwell" panose="02060603020205020403" pitchFamily="18" charset="0"/>
              </a:defRPr>
            </a:lvl1pPr>
          </a:lstStyle>
          <a:p>
            <a:r>
              <a:rPr lang="en-US" dirty="0"/>
              <a:t>Click to edit Master title style</a:t>
            </a:r>
          </a:p>
        </p:txBody>
      </p:sp>
      <p:sp>
        <p:nvSpPr>
          <p:cNvPr id="3" name="Subtitle 2"/>
          <p:cNvSpPr>
            <a:spLocks noGrp="1"/>
          </p:cNvSpPr>
          <p:nvPr>
            <p:ph type="subTitle" idx="1"/>
          </p:nvPr>
        </p:nvSpPr>
        <p:spPr>
          <a:xfrm>
            <a:off x="4705350" y="1744210"/>
            <a:ext cx="5846536" cy="928652"/>
          </a:xfrm>
        </p:spPr>
        <p:txBody>
          <a:bodyPr anchor="b"/>
          <a:lstStyle>
            <a:lvl1pPr marL="0" indent="0" algn="ctr">
              <a:buNone/>
              <a:defRPr sz="2400">
                <a:solidFill>
                  <a:srgbClr val="92D050"/>
                </a:solidFill>
                <a:latin typeface="Rockwell" panose="020606030202050204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1774770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4024369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528566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10" name="Rectangle 9"/>
          <p:cNvSpPr/>
          <p:nvPr userDrawn="1"/>
        </p:nvSpPr>
        <p:spPr>
          <a:xfrm>
            <a:off x="7620000" y="2447925"/>
            <a:ext cx="4572000" cy="19621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7975600" y="3078135"/>
            <a:ext cx="3911600" cy="701731"/>
          </a:xfrm>
          <a:prstGeom prst="rect">
            <a:avLst/>
          </a:prstGeom>
        </p:spPr>
        <p:txBody>
          <a:bodyPr vert="horz" lIns="91440" tIns="45720" rIns="91440" bIns="45720" rtlCol="0" anchor="ctr">
            <a:noAutofit/>
          </a:bodyPr>
          <a:lstStyle>
            <a:lvl1pPr lvl="0" indent="0" algn="ctr">
              <a:lnSpc>
                <a:spcPct val="90000"/>
              </a:lnSpc>
              <a:spcBef>
                <a:spcPts val="1000"/>
              </a:spcBef>
              <a:buFont typeface="Arial" panose="020B0604020202020204" pitchFamily="34" charset="0"/>
              <a:buNone/>
              <a:defRPr sz="4400" b="1">
                <a:solidFill>
                  <a:srgbClr val="80C535"/>
                </a:solidFill>
                <a:latin typeface="Rockwell" panose="02060603020205020403" pitchFamily="18" charset="0"/>
              </a:defRPr>
            </a:lvl1pPr>
            <a:lvl2pPr indent="0">
              <a:lnSpc>
                <a:spcPct val="90000"/>
              </a:lnSpc>
              <a:spcBef>
                <a:spcPts val="500"/>
              </a:spcBef>
              <a:buFont typeface="Arial" panose="020B0604020202020204" pitchFamily="34" charset="0"/>
              <a:buNone/>
              <a:defRPr sz="2000" b="1">
                <a:solidFill>
                  <a:schemeClr val="tx1">
                    <a:lumMod val="85000"/>
                    <a:lumOff val="15000"/>
                  </a:schemeClr>
                </a:solidFill>
                <a:latin typeface="Century Gothic" panose="020B0502020202020204" pitchFamily="34" charset="0"/>
              </a:defRPr>
            </a:lvl2pPr>
            <a:lvl3pPr indent="0">
              <a:lnSpc>
                <a:spcPct val="90000"/>
              </a:lnSpc>
              <a:spcBef>
                <a:spcPts val="500"/>
              </a:spcBef>
              <a:buFont typeface="Arial" panose="020B0604020202020204" pitchFamily="34" charset="0"/>
              <a:buNone/>
              <a:defRPr b="1">
                <a:solidFill>
                  <a:schemeClr val="tx1">
                    <a:lumMod val="85000"/>
                    <a:lumOff val="15000"/>
                  </a:schemeClr>
                </a:solidFill>
                <a:latin typeface="Century Gothic" panose="020B0502020202020204" pitchFamily="34" charset="0"/>
              </a:defRPr>
            </a:lvl3pPr>
            <a:lvl4pPr indent="0">
              <a:lnSpc>
                <a:spcPct val="90000"/>
              </a:lnSpc>
              <a:spcBef>
                <a:spcPts val="500"/>
              </a:spcBef>
              <a:buFont typeface="Arial" panose="020B0604020202020204" pitchFamily="34" charset="0"/>
              <a:buNone/>
              <a:defRPr sz="1600" b="1">
                <a:solidFill>
                  <a:schemeClr val="tx1">
                    <a:lumMod val="85000"/>
                    <a:lumOff val="15000"/>
                  </a:schemeClr>
                </a:solidFill>
                <a:latin typeface="Century Gothic" panose="020B0502020202020204" pitchFamily="34" charset="0"/>
              </a:defRPr>
            </a:lvl4pPr>
            <a:lvl5pPr indent="0">
              <a:lnSpc>
                <a:spcPct val="90000"/>
              </a:lnSpc>
              <a:spcBef>
                <a:spcPts val="500"/>
              </a:spcBef>
              <a:buFont typeface="Arial" panose="020B0604020202020204" pitchFamily="34" charset="0"/>
              <a:buNone/>
              <a:defRPr sz="1600" b="1">
                <a:solidFill>
                  <a:schemeClr val="tx1">
                    <a:lumMod val="85000"/>
                    <a:lumOff val="15000"/>
                  </a:schemeClr>
                </a:solidFill>
                <a:latin typeface="Century Gothic" panose="020B0502020202020204" pitchFamily="34"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pPr lvl="0"/>
            <a:r>
              <a:rPr lang="en-US" sz="5400" b="0" dirty="0">
                <a:solidFill>
                  <a:schemeClr val="accent1">
                    <a:lumMod val="40000"/>
                    <a:lumOff val="60000"/>
                  </a:schemeClr>
                </a:solidFill>
                <a:latin typeface="Rockwell" panose="02060603020205020403" pitchFamily="18" charset="0"/>
              </a:rPr>
              <a:t>Thank You</a:t>
            </a:r>
          </a:p>
        </p:txBody>
      </p:sp>
    </p:spTree>
    <p:extLst>
      <p:ext uri="{BB962C8B-B14F-4D97-AF65-F5344CB8AC3E}">
        <p14:creationId xmlns:p14="http://schemas.microsoft.com/office/powerpoint/2010/main" val="42614636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11" name="Rectangle 10"/>
          <p:cNvSpPr/>
          <p:nvPr userDrawn="1"/>
        </p:nvSpPr>
        <p:spPr>
          <a:xfrm>
            <a:off x="0" y="2447925"/>
            <a:ext cx="12192000" cy="19621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209550" y="3017044"/>
            <a:ext cx="11772900" cy="823912"/>
          </a:xfrm>
        </p:spPr>
        <p:txBody>
          <a:bodyPr anchor="ctr">
            <a:noAutofit/>
          </a:bodyPr>
          <a:lstStyle>
            <a:lvl1pPr marL="0" indent="0" algn="ctr">
              <a:buNone/>
              <a:defRPr sz="3200" b="1">
                <a:solidFill>
                  <a:srgbClr val="80C535"/>
                </a:solidFill>
                <a:latin typeface="Rockwell" panose="020606030202050204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601099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24734342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Copyright">
    <p:spTree>
      <p:nvGrpSpPr>
        <p:cNvPr id="1" name=""/>
        <p:cNvGrpSpPr/>
        <p:nvPr/>
      </p:nvGrpSpPr>
      <p:grpSpPr>
        <a:xfrm>
          <a:off x="0" y="0"/>
          <a:ext cx="0" cy="0"/>
          <a:chOff x="0" y="0"/>
          <a:chExt cx="0" cy="0"/>
        </a:xfrm>
      </p:grpSpPr>
      <p:sp>
        <p:nvSpPr>
          <p:cNvPr id="5" name="TextBox 4"/>
          <p:cNvSpPr txBox="1"/>
          <p:nvPr userDrawn="1"/>
        </p:nvSpPr>
        <p:spPr>
          <a:xfrm>
            <a:off x="747503" y="439478"/>
            <a:ext cx="9412497" cy="3269857"/>
          </a:xfrm>
          <a:prstGeom prst="rect">
            <a:avLst/>
          </a:prstGeom>
          <a:noFill/>
        </p:spPr>
        <p:txBody>
          <a:bodyPr wrap="square" lIns="119053" tIns="59525" rIns="119053" bIns="59525" rtlCol="0">
            <a:spAutoFit/>
          </a:bodyPr>
          <a:lstStyle/>
          <a:p>
            <a:pPr marL="0" marR="0" indent="0" algn="l" defTabSz="1190496" rtl="0" eaLnBrk="1" fontAlgn="auto" latinLnBrk="0" hangingPunct="1">
              <a:lnSpc>
                <a:spcPct val="100000"/>
              </a:lnSpc>
              <a:spcBef>
                <a:spcPts val="0"/>
              </a:spcBef>
              <a:spcAft>
                <a:spcPts val="0"/>
              </a:spcAft>
              <a:buClrTx/>
              <a:buSzTx/>
              <a:buFontTx/>
              <a:buNone/>
              <a:tabLst/>
              <a:defRPr/>
            </a:pPr>
            <a:r>
              <a:rPr lang="en-US" sz="2400" b="0" dirty="0">
                <a:solidFill>
                  <a:srgbClr val="00AEEF"/>
                </a:solidFill>
                <a:latin typeface="Rockwell" panose="02060603020205020403" pitchFamily="18" charset="0"/>
                <a:cs typeface="Helvetica" panose="020B0604020202020204" pitchFamily="34" charset="0"/>
              </a:rPr>
              <a:t>Copyright and Confidentiality Notice</a:t>
            </a:r>
          </a:p>
          <a:p>
            <a:pPr algn="just"/>
            <a:endParaRPr lang="en-US" sz="1867" dirty="0">
              <a:solidFill>
                <a:schemeClr val="tx1">
                  <a:lumMod val="85000"/>
                  <a:lumOff val="15000"/>
                </a:schemeClr>
              </a:solidFill>
              <a:latin typeface="+mn-lt"/>
              <a:cs typeface="Helvetica" panose="020B0604020202020204" pitchFamily="34" charset="0"/>
            </a:endParaRPr>
          </a:p>
          <a:p>
            <a:pPr algn="just"/>
            <a:r>
              <a:rPr lang="en-US" sz="1800" dirty="0">
                <a:solidFill>
                  <a:schemeClr val="tx1">
                    <a:lumMod val="50000"/>
                    <a:lumOff val="50000"/>
                  </a:schemeClr>
                </a:solidFill>
                <a:latin typeface="Rockwell" panose="02060603020205020403" pitchFamily="18" charset="0"/>
                <a:cs typeface="Helvetica" panose="020B0604020202020204" pitchFamily="34" charset="0"/>
              </a:rPr>
              <a:t>Copyright © 2017 by UST Global Inc. All rights reserved. 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a:t>
            </a:r>
            <a:r>
              <a:rPr lang="en-US" sz="1800" dirty="0" err="1">
                <a:solidFill>
                  <a:schemeClr val="tx1">
                    <a:lumMod val="50000"/>
                    <a:lumOff val="50000"/>
                  </a:schemeClr>
                </a:solidFill>
                <a:latin typeface="Rockwell" panose="02060603020205020403" pitchFamily="18" charset="0"/>
                <a:cs typeface="Helvetica" panose="020B0604020202020204" pitchFamily="34" charset="0"/>
              </a:rPr>
              <a:t>Inc</a:t>
            </a:r>
            <a:r>
              <a:rPr lang="en-US" sz="1800" dirty="0">
                <a:solidFill>
                  <a:schemeClr val="tx1">
                    <a:lumMod val="50000"/>
                    <a:lumOff val="50000"/>
                  </a:schemeClr>
                </a:solidFill>
                <a:latin typeface="Rockwell" panose="02060603020205020403" pitchFamily="18" charset="0"/>
                <a:cs typeface="Helvetica" panose="020B0604020202020204" pitchFamily="34" charset="0"/>
              </a:rPr>
              <a:t> and may not be disclosed to any third party. Exceptions to this notice are permitted only with the express, written permission of UST Global Inc.</a:t>
            </a:r>
          </a:p>
          <a:p>
            <a:pPr algn="just"/>
            <a:r>
              <a:rPr lang="en-US" sz="1800" dirty="0">
                <a:solidFill>
                  <a:schemeClr val="tx1">
                    <a:lumMod val="50000"/>
                    <a:lumOff val="50000"/>
                  </a:schemeClr>
                </a:solidFill>
                <a:latin typeface="Rockwell" panose="02060603020205020403" pitchFamily="18" charset="0"/>
                <a:cs typeface="Helvetica" panose="020B0604020202020204" pitchFamily="34" charset="0"/>
              </a:rPr>
              <a:t>UST Global® is a registered service mark of UST Global </a:t>
            </a:r>
            <a:r>
              <a:rPr lang="en-US" sz="1800" dirty="0" err="1">
                <a:solidFill>
                  <a:schemeClr val="tx1">
                    <a:lumMod val="50000"/>
                    <a:lumOff val="50000"/>
                  </a:schemeClr>
                </a:solidFill>
                <a:latin typeface="Rockwell" panose="02060603020205020403" pitchFamily="18" charset="0"/>
                <a:cs typeface="Helvetica" panose="020B0604020202020204" pitchFamily="34" charset="0"/>
              </a:rPr>
              <a:t>Inc</a:t>
            </a:r>
            <a:endParaRPr lang="en-US" sz="1800" dirty="0">
              <a:solidFill>
                <a:schemeClr val="tx1">
                  <a:lumMod val="50000"/>
                  <a:lumOff val="50000"/>
                </a:schemeClr>
              </a:solidFill>
              <a:latin typeface="Rockwell" panose="02060603020205020403" pitchFamily="18" charset="0"/>
              <a:cs typeface="Helvetica" panose="020B0604020202020204" pitchFamily="34" charset="0"/>
            </a:endParaRPr>
          </a:p>
        </p:txBody>
      </p:sp>
      <p:sp>
        <p:nvSpPr>
          <p:cNvPr id="7" name="TextBox 6"/>
          <p:cNvSpPr txBox="1"/>
          <p:nvPr userDrawn="1"/>
        </p:nvSpPr>
        <p:spPr>
          <a:xfrm>
            <a:off x="786495" y="4083791"/>
            <a:ext cx="2552921" cy="1597540"/>
          </a:xfrm>
          <a:prstGeom prst="rect">
            <a:avLst/>
          </a:prstGeom>
          <a:noFill/>
        </p:spPr>
        <p:txBody>
          <a:bodyPr wrap="square" lIns="119053" tIns="59525" rIns="119053" bIns="59525" rtlCol="0">
            <a:spAutoFit/>
          </a:bodyPr>
          <a:lstStyle/>
          <a:p>
            <a:r>
              <a:rPr lang="en-US" sz="1600" dirty="0">
                <a:solidFill>
                  <a:schemeClr val="tx1">
                    <a:lumMod val="50000"/>
                    <a:lumOff val="50000"/>
                  </a:schemeClr>
                </a:solidFill>
                <a:latin typeface="Rockwell" panose="02060603020205020403" pitchFamily="18" charset="0"/>
                <a:cs typeface="Helvetica" panose="020B0604020202020204" pitchFamily="34" charset="0"/>
              </a:rPr>
              <a:t>UST Global</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5 Polaris</a:t>
            </a:r>
            <a:r>
              <a:rPr lang="en-US" sz="1600" baseline="0" dirty="0">
                <a:solidFill>
                  <a:schemeClr val="tx1">
                    <a:lumMod val="50000"/>
                    <a:lumOff val="50000"/>
                  </a:schemeClr>
                </a:solidFill>
                <a:latin typeface="Rockwell" panose="02060603020205020403" pitchFamily="18" charset="0"/>
                <a:cs typeface="Helvetica" panose="020B0604020202020204" pitchFamily="34" charset="0"/>
              </a:rPr>
              <a:t> Way</a:t>
            </a:r>
            <a:endParaRPr lang="en-US" sz="1600" dirty="0">
              <a:solidFill>
                <a:schemeClr val="tx1">
                  <a:lumMod val="50000"/>
                  <a:lumOff val="50000"/>
                </a:schemeClr>
              </a:solidFill>
              <a:latin typeface="Rockwell" panose="02060603020205020403" pitchFamily="18" charset="0"/>
              <a:cs typeface="Helvetica" panose="020B0604020202020204" pitchFamily="34" charset="0"/>
            </a:endParaRPr>
          </a:p>
          <a:p>
            <a:r>
              <a:rPr lang="en-US" sz="1600" dirty="0">
                <a:solidFill>
                  <a:schemeClr val="tx1">
                    <a:lumMod val="50000"/>
                    <a:lumOff val="50000"/>
                  </a:schemeClr>
                </a:solidFill>
                <a:latin typeface="Rockwell" panose="02060603020205020403" pitchFamily="18" charset="0"/>
                <a:cs typeface="Helvetica" panose="020B0604020202020204" pitchFamily="34" charset="0"/>
              </a:rPr>
              <a:t>Aliso Viejo, CA 92656</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Tel: 949.716.8757</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Fax: 949.716.8396</a:t>
            </a:r>
          </a:p>
          <a:p>
            <a:r>
              <a:rPr lang="en-US" sz="1600" u="sng" dirty="0">
                <a:solidFill>
                  <a:schemeClr val="tx1">
                    <a:lumMod val="50000"/>
                    <a:lumOff val="50000"/>
                  </a:schemeClr>
                </a:solidFill>
                <a:latin typeface="Rockwell" panose="02060603020205020403" pitchFamily="18" charset="0"/>
                <a:cs typeface="Helvetica" panose="020B0604020202020204" pitchFamily="34" charset="0"/>
                <a:hlinkClick r:id="rId2"/>
              </a:rPr>
              <a:t>www.ust-global.com</a:t>
            </a:r>
            <a:endParaRPr lang="en-US" sz="1600" dirty="0">
              <a:solidFill>
                <a:schemeClr val="tx1">
                  <a:lumMod val="50000"/>
                  <a:lumOff val="50000"/>
                </a:schemeClr>
              </a:solidFill>
              <a:latin typeface="Rockwell" panose="02060603020205020403" pitchFamily="18" charset="0"/>
              <a:cs typeface="Helvetica" panose="020B0604020202020204" pitchFamily="34" charset="0"/>
            </a:endParaRPr>
          </a:p>
        </p:txBody>
      </p:sp>
      <p:sp>
        <p:nvSpPr>
          <p:cNvPr id="10" name="Title 1"/>
          <p:cNvSpPr txBox="1">
            <a:spLocks/>
          </p:cNvSpPr>
          <p:nvPr userDrawn="1"/>
        </p:nvSpPr>
        <p:spPr>
          <a:xfrm>
            <a:off x="3339416" y="439477"/>
            <a:ext cx="8276851"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2400" b="1" kern="1200">
                <a:solidFill>
                  <a:schemeClr val="tx1"/>
                </a:solidFill>
                <a:latin typeface="+mn-lt"/>
                <a:ea typeface="+mj-ea"/>
                <a:cs typeface="+mj-cs"/>
              </a:defRPr>
            </a:lvl1pPr>
          </a:lstStyle>
          <a:p>
            <a:endParaRPr lang="en-US" sz="4267" b="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7392800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hank You + Social">
    <p:spTree>
      <p:nvGrpSpPr>
        <p:cNvPr id="1" name=""/>
        <p:cNvGrpSpPr/>
        <p:nvPr/>
      </p:nvGrpSpPr>
      <p:grpSpPr>
        <a:xfrm>
          <a:off x="0" y="0"/>
          <a:ext cx="0" cy="0"/>
          <a:chOff x="0" y="0"/>
          <a:chExt cx="0" cy="0"/>
        </a:xfrm>
      </p:grpSpPr>
      <p:pic>
        <p:nvPicPr>
          <p:cNvPr id="12" name="Picture 11" descr="White_UST-Global-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0608" y="501405"/>
            <a:ext cx="2252593" cy="793995"/>
          </a:xfrm>
          <a:prstGeom prst="rect">
            <a:avLst/>
          </a:prstGeom>
        </p:spPr>
      </p:pic>
      <p:sp>
        <p:nvSpPr>
          <p:cNvPr id="9" name="Rectangle 8"/>
          <p:cNvSpPr/>
          <p:nvPr userDrawn="1"/>
        </p:nvSpPr>
        <p:spPr>
          <a:xfrm>
            <a:off x="0" y="2"/>
            <a:ext cx="12192000" cy="2679700"/>
          </a:xfrm>
          <a:prstGeom prst="rect">
            <a:avLst/>
          </a:pr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10" name="Text Placeholder 10"/>
          <p:cNvSpPr>
            <a:spLocks noGrp="1"/>
          </p:cNvSpPr>
          <p:nvPr>
            <p:ph type="body" sz="quarter" idx="15" hasCustomPrompt="1"/>
          </p:nvPr>
        </p:nvSpPr>
        <p:spPr>
          <a:xfrm>
            <a:off x="838201" y="1295565"/>
            <a:ext cx="4427331" cy="1091537"/>
          </a:xfrm>
          <a:prstGeom prst="rect">
            <a:avLst/>
          </a:prstGeom>
        </p:spPr>
        <p:txBody>
          <a:bodyPr/>
          <a:lstStyle>
            <a:lvl1pPr marL="0" indent="0">
              <a:lnSpc>
                <a:spcPct val="100000"/>
              </a:lnSpc>
              <a:spcBef>
                <a:spcPts val="0"/>
              </a:spcBef>
              <a:buFont typeface="Arial" charset="0"/>
              <a:buNone/>
              <a:defRPr sz="2400" b="0" i="0" baseline="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We Appreciate your interest in UST Global</a:t>
            </a:r>
          </a:p>
        </p:txBody>
      </p:sp>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l="54576" r="3256" b="67048"/>
          <a:stretch/>
        </p:blipFill>
        <p:spPr>
          <a:xfrm>
            <a:off x="6096003" y="1"/>
            <a:ext cx="6101780" cy="2682240"/>
          </a:xfrm>
          <a:prstGeom prst="rect">
            <a:avLst/>
          </a:prstGeom>
        </p:spPr>
      </p:pic>
      <p:sp>
        <p:nvSpPr>
          <p:cNvPr id="21" name="Oval 20"/>
          <p:cNvSpPr>
            <a:spLocks noChangeAspect="1"/>
          </p:cNvSpPr>
          <p:nvPr userDrawn="1"/>
        </p:nvSpPr>
        <p:spPr>
          <a:xfrm>
            <a:off x="1790293" y="3211867"/>
            <a:ext cx="100508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2" name="Oval 21"/>
          <p:cNvSpPr>
            <a:spLocks noChangeAspect="1"/>
          </p:cNvSpPr>
          <p:nvPr userDrawn="1"/>
        </p:nvSpPr>
        <p:spPr>
          <a:xfrm>
            <a:off x="5514020"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3" name="Oval 22"/>
          <p:cNvSpPr>
            <a:spLocks noChangeAspect="1"/>
          </p:cNvSpPr>
          <p:nvPr userDrawn="1"/>
        </p:nvSpPr>
        <p:spPr>
          <a:xfrm>
            <a:off x="9312752"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pic>
        <p:nvPicPr>
          <p:cNvPr id="24" name="Picture 2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46137" t="56681" r="46137" b="33041"/>
          <a:stretch/>
        </p:blipFill>
        <p:spPr>
          <a:xfrm>
            <a:off x="5756472" y="3480903"/>
            <a:ext cx="499571" cy="487680"/>
          </a:xfrm>
          <a:prstGeom prst="rect">
            <a:avLst/>
          </a:prstGeom>
        </p:spPr>
      </p:pic>
      <p:pic>
        <p:nvPicPr>
          <p:cNvPr id="25" name="Picture 24"/>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74254" t="56128" r="18020" b="33595"/>
          <a:stretch/>
        </p:blipFill>
        <p:spPr>
          <a:xfrm>
            <a:off x="9528117" y="3481772"/>
            <a:ext cx="523155" cy="487680"/>
          </a:xfrm>
          <a:prstGeom prst="rect">
            <a:avLst/>
          </a:prstGeom>
        </p:spPr>
      </p:pic>
      <p:pic>
        <p:nvPicPr>
          <p:cNvPr id="26" name="Picture 25"/>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7040" t="55930" r="75234" b="33792"/>
          <a:stretch/>
        </p:blipFill>
        <p:spPr>
          <a:xfrm>
            <a:off x="2030883" y="3463233"/>
            <a:ext cx="522071" cy="487680"/>
          </a:xfrm>
          <a:prstGeom prst="rect">
            <a:avLst/>
          </a:prstGeom>
        </p:spPr>
      </p:pic>
      <p:sp>
        <p:nvSpPr>
          <p:cNvPr id="27" name="Title 1"/>
          <p:cNvSpPr>
            <a:spLocks noGrp="1"/>
          </p:cNvSpPr>
          <p:nvPr>
            <p:ph type="title" hasCustomPrompt="1"/>
          </p:nvPr>
        </p:nvSpPr>
        <p:spPr>
          <a:xfrm>
            <a:off x="838201" y="365126"/>
            <a:ext cx="4427332" cy="681351"/>
          </a:xfrm>
          <a:prstGeom prst="rect">
            <a:avLst/>
          </a:prstGeom>
        </p:spPr>
        <p:txBody>
          <a:bodyPr>
            <a:noAutofit/>
          </a:bodyPr>
          <a:lstStyle>
            <a:lvl1pPr>
              <a:defRPr sz="4800" b="1" i="0" baseline="0">
                <a:solidFill>
                  <a:schemeClr val="bg1"/>
                </a:solidFill>
                <a:latin typeface="Rockwell" panose="02060603020205020403" pitchFamily="18" charset="0"/>
                <a:ea typeface="Rockwell" panose="02060603020205020403" pitchFamily="18" charset="0"/>
                <a:cs typeface="Rockwell" panose="02060603020205020403" pitchFamily="18" charset="0"/>
              </a:defRPr>
            </a:lvl1pPr>
          </a:lstStyle>
          <a:p>
            <a:r>
              <a:rPr lang="en-US" dirty="0"/>
              <a:t>THANK YOU</a:t>
            </a:r>
          </a:p>
        </p:txBody>
      </p:sp>
    </p:spTree>
    <p:extLst>
      <p:ext uri="{BB962C8B-B14F-4D97-AF65-F5344CB8AC3E}">
        <p14:creationId xmlns:p14="http://schemas.microsoft.com/office/powerpoint/2010/main" val="194566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815B7C-4F0C-4F66-A66F-EF438BE85D1D}" type="datetimeFigureOut">
              <a:rPr lang="en-US" smtClean="0"/>
              <a:t>11/16/2017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4062934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16579621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9" name="Rectangle 8"/>
          <p:cNvSpPr/>
          <p:nvPr userDrawn="1"/>
        </p:nvSpPr>
        <p:spPr>
          <a:xfrm>
            <a:off x="7239000" y="2038350"/>
            <a:ext cx="4953000" cy="27813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49382" y="2628900"/>
            <a:ext cx="3932237" cy="1600200"/>
          </a:xfrm>
        </p:spPr>
        <p:txBody>
          <a:bodyPr anchor="ctr"/>
          <a:lstStyle>
            <a:lvl1pPr algn="ctr">
              <a:defRPr sz="320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20845330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5006332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8757169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11/20/2017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59216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815B7C-4F0C-4F66-A66F-EF438BE85D1D}" type="datetimeFigureOut">
              <a:rPr lang="en-US" smtClean="0"/>
              <a:t>11/16/2017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78616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401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5086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6815B7C-4F0C-4F66-A66F-EF438BE85D1D}" type="datetimeFigureOut">
              <a:rPr lang="en-US" smtClean="0"/>
              <a:t>11/16/2017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013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11/16/2017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562020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7.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15B7C-4F0C-4F66-A66F-EF438BE85D1D}" type="datetimeFigureOut">
              <a:rPr lang="en-US" smtClean="0"/>
              <a:t>11/16/2017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0DB323-0E5F-4EEC-9AEA-1F20592C0438}" type="slidenum">
              <a:rPr lang="en-US" smtClean="0"/>
              <a:t>‹#›</a:t>
            </a:fld>
            <a:endParaRPr lang="en-US"/>
          </a:p>
        </p:txBody>
      </p:sp>
    </p:spTree>
    <p:extLst>
      <p:ext uri="{BB962C8B-B14F-4D97-AF65-F5344CB8AC3E}">
        <p14:creationId xmlns:p14="http://schemas.microsoft.com/office/powerpoint/2010/main" val="1406277528"/>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706" r:id="rId18"/>
    <p:sldLayoutId id="2147483886"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464965"/>
            <a:ext cx="12192000" cy="39303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b="0" i="0" dirty="0">
              <a:latin typeface="Myriad Pro Regular" charset="0"/>
            </a:endParaRPr>
          </a:p>
        </p:txBody>
      </p:sp>
      <p:sp>
        <p:nvSpPr>
          <p:cNvPr id="8" name="Parallelogram 7"/>
          <p:cNvSpPr/>
          <p:nvPr userDrawn="1"/>
        </p:nvSpPr>
        <p:spPr>
          <a:xfrm flipH="1">
            <a:off x="11033134" y="6464965"/>
            <a:ext cx="1135529" cy="39303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latin typeface="Raleway" charset="0"/>
              <a:ea typeface="Raleway" charset="0"/>
              <a:cs typeface="Raleway" charset="0"/>
            </a:endParaRPr>
          </a:p>
        </p:txBody>
      </p:sp>
      <p:sp>
        <p:nvSpPr>
          <p:cNvPr id="9" name="TextBox 8"/>
          <p:cNvSpPr txBox="1"/>
          <p:nvPr/>
        </p:nvSpPr>
        <p:spPr>
          <a:xfrm>
            <a:off x="444026" y="6496695"/>
            <a:ext cx="4248195" cy="325333"/>
          </a:xfrm>
          <a:prstGeom prst="rect">
            <a:avLst/>
          </a:prstGeom>
          <a:noFill/>
        </p:spPr>
        <p:txBody>
          <a:bodyPr wrap="none" lIns="119053" tIns="59525" rIns="119053" bIns="59525" rtlCol="0">
            <a:spAutoFit/>
          </a:bodyPr>
          <a:lstStyle/>
          <a:p>
            <a:pPr algn="ctr"/>
            <a:r>
              <a:rPr lang="en-US" sz="1333"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35" name="Title Placeholder 34"/>
          <p:cNvSpPr>
            <a:spLocks noGrp="1"/>
          </p:cNvSpPr>
          <p:nvPr userDrawn="1">
            <p:ph type="title"/>
          </p:nvPr>
        </p:nvSpPr>
        <p:spPr>
          <a:xfrm>
            <a:off x="856661" y="279401"/>
            <a:ext cx="10478681" cy="618460"/>
          </a:xfrm>
          <a:prstGeom prst="rect">
            <a:avLst/>
          </a:prstGeom>
        </p:spPr>
        <p:txBody>
          <a:bodyPr vert="horz" lIns="89290" tIns="44644" rIns="89290" bIns="0" rtlCol="0" anchor="ctr" anchorCtr="0">
            <a:normAutofit/>
          </a:bodyPr>
          <a:lstStyle/>
          <a:p>
            <a:r>
              <a:rPr lang="en-US" dirty="0"/>
              <a:t>Click to edit Master title style</a:t>
            </a:r>
          </a:p>
        </p:txBody>
      </p:sp>
      <p:sp>
        <p:nvSpPr>
          <p:cNvPr id="2" name="Text Placeholder 1"/>
          <p:cNvSpPr>
            <a:spLocks noGrp="1"/>
          </p:cNvSpPr>
          <p:nvPr>
            <p:ph type="body" idx="1"/>
          </p:nvPr>
        </p:nvSpPr>
        <p:spPr>
          <a:xfrm>
            <a:off x="856659" y="1394968"/>
            <a:ext cx="10478683" cy="469256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Tree>
    <p:extLst>
      <p:ext uri="{BB962C8B-B14F-4D97-AF65-F5344CB8AC3E}">
        <p14:creationId xmlns:p14="http://schemas.microsoft.com/office/powerpoint/2010/main" val="3102818517"/>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Lst>
  <p:hf hdr="0" ftr="0" dt="0"/>
  <p:txStyles>
    <p:titleStyle>
      <a:lvl1pPr marL="0" indent="0" algn="l" defTabSz="1190496" rtl="0" eaLnBrk="1" latinLnBrk="0" hangingPunct="1">
        <a:spcBef>
          <a:spcPct val="0"/>
        </a:spcBef>
        <a:buFontTx/>
        <a:buNone/>
        <a:defRPr sz="3200" b="0" kern="1200">
          <a:solidFill>
            <a:schemeClr val="bg1">
              <a:lumMod val="50000"/>
            </a:schemeClr>
          </a:solidFill>
          <a:latin typeface="+mj-lt"/>
          <a:ea typeface="+mj-ea"/>
          <a:cs typeface="Helvetica"/>
        </a:defRPr>
      </a:lvl1pPr>
    </p:titleStyle>
    <p:bodyStyle>
      <a:lvl1pPr marL="457189" indent="-457189" algn="l" defTabSz="1190496" rtl="0" eaLnBrk="1" latinLnBrk="0" hangingPunct="1">
        <a:lnSpc>
          <a:spcPct val="110000"/>
        </a:lnSpc>
        <a:spcBef>
          <a:spcPts val="667"/>
        </a:spcBef>
        <a:buFont typeface="Arial"/>
        <a:buChar char="•"/>
        <a:defRPr sz="2667" kern="1200">
          <a:solidFill>
            <a:schemeClr val="tx1"/>
          </a:solidFill>
          <a:latin typeface="+mn-lt"/>
          <a:ea typeface="Tahoma" panose="020B0604030504040204" pitchFamily="34" charset="0"/>
          <a:cs typeface="Tahoma" panose="020B0604030504040204" pitchFamily="34" charset="0"/>
        </a:defRPr>
      </a:lvl1pPr>
      <a:lvl2pPr marL="844275" indent="-380990" algn="l" defTabSz="1190496" rtl="0" eaLnBrk="1" latinLnBrk="0" hangingPunct="1">
        <a:lnSpc>
          <a:spcPct val="110000"/>
        </a:lnSpc>
        <a:spcBef>
          <a:spcPts val="667"/>
        </a:spcBef>
        <a:buClr>
          <a:schemeClr val="tx1"/>
        </a:buClr>
        <a:buSzPct val="100000"/>
        <a:buFont typeface="Arial"/>
        <a:buChar char="•"/>
        <a:defRPr sz="2400" kern="1200">
          <a:solidFill>
            <a:schemeClr val="tx1"/>
          </a:solidFill>
          <a:latin typeface="+mn-lt"/>
          <a:ea typeface="Tahoma" panose="020B0604030504040204" pitchFamily="34" charset="0"/>
          <a:cs typeface="Tahoma" panose="020B0604030504040204" pitchFamily="34" charset="0"/>
        </a:defRPr>
      </a:lvl2pPr>
      <a:lvl3pPr marL="1231361" marR="0" indent="-377943" algn="l" defTabSz="1190496" rtl="0" eaLnBrk="1" fontAlgn="auto" latinLnBrk="0" hangingPunct="1">
        <a:lnSpc>
          <a:spcPct val="110000"/>
        </a:lnSpc>
        <a:spcBef>
          <a:spcPts val="667"/>
        </a:spcBef>
        <a:spcAft>
          <a:spcPts val="0"/>
        </a:spcAft>
        <a:buClrTx/>
        <a:buSzPct val="80000"/>
        <a:buFont typeface="Arial"/>
        <a:buChar char="•"/>
        <a:tabLst/>
        <a:defRPr sz="2133" kern="1200" baseline="0">
          <a:solidFill>
            <a:schemeClr val="tx1"/>
          </a:solidFill>
          <a:latin typeface="+mn-lt"/>
          <a:ea typeface="Tahoma" panose="020B0604030504040204" pitchFamily="34" charset="0"/>
          <a:cs typeface="Tahoma" panose="020B0604030504040204" pitchFamily="34" charset="0"/>
        </a:defRPr>
      </a:lvl3pPr>
      <a:lvl4pPr marL="1597112" indent="-380990" algn="l" defTabSz="1190496" rtl="0" eaLnBrk="1" latinLnBrk="0" hangingPunct="1">
        <a:lnSpc>
          <a:spcPct val="110000"/>
        </a:lnSpc>
        <a:spcBef>
          <a:spcPts val="667"/>
        </a:spcBef>
        <a:buClr>
          <a:schemeClr val="tx1"/>
        </a:buClr>
        <a:buSzPct val="84000"/>
        <a:buFont typeface="Arial"/>
        <a:buChar char="•"/>
        <a:defRPr sz="1867" kern="1200">
          <a:solidFill>
            <a:schemeClr val="tx1"/>
          </a:solidFill>
          <a:latin typeface="+mn-lt"/>
          <a:ea typeface="Tahoma" panose="020B0604030504040204" pitchFamily="34" charset="0"/>
          <a:cs typeface="Tahoma" panose="020B0604030504040204" pitchFamily="34" charset="0"/>
        </a:defRPr>
      </a:lvl4pPr>
      <a:lvl5pPr marL="0" indent="0" algn="l" defTabSz="1190496" rtl="0" eaLnBrk="1" latinLnBrk="0" hangingPunct="1">
        <a:lnSpc>
          <a:spcPct val="110000"/>
        </a:lnSpc>
        <a:spcBef>
          <a:spcPts val="667"/>
        </a:spcBef>
        <a:buFont typeface="+mj-lt"/>
        <a:buNone/>
        <a:defRPr sz="1733" kern="1200">
          <a:solidFill>
            <a:schemeClr val="tx1"/>
          </a:solidFill>
          <a:latin typeface="+mj-lt"/>
          <a:ea typeface="+mn-ea"/>
          <a:cs typeface="Helvetica"/>
        </a:defRPr>
      </a:lvl5pPr>
      <a:lvl6pPr marL="3273861" indent="-297623" algn="l" defTabSz="1190496" rtl="0" eaLnBrk="1" latinLnBrk="0" hangingPunct="1">
        <a:spcBef>
          <a:spcPct val="20000"/>
        </a:spcBef>
        <a:buFont typeface="Arial" pitchFamily="34" charset="0"/>
        <a:buNone/>
        <a:defRPr sz="2667" kern="1200">
          <a:solidFill>
            <a:schemeClr val="tx1"/>
          </a:solidFill>
          <a:latin typeface="+mn-lt"/>
          <a:ea typeface="+mn-ea"/>
          <a:cs typeface="+mn-cs"/>
        </a:defRPr>
      </a:lvl6pPr>
      <a:lvl7pPr marL="3869109" indent="-297623" algn="l" defTabSz="1190496"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464355" indent="-297623" algn="l" defTabSz="1190496"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059603" indent="-297623" algn="l" defTabSz="1190496"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190496" rtl="0" eaLnBrk="1" latinLnBrk="0" hangingPunct="1">
        <a:defRPr sz="2267" kern="1200">
          <a:solidFill>
            <a:schemeClr val="tx1"/>
          </a:solidFill>
          <a:latin typeface="+mn-lt"/>
          <a:ea typeface="+mn-ea"/>
          <a:cs typeface="+mn-cs"/>
        </a:defRPr>
      </a:lvl1pPr>
      <a:lvl2pPr marL="595248" algn="l" defTabSz="1190496" rtl="0" eaLnBrk="1" latinLnBrk="0" hangingPunct="1">
        <a:defRPr sz="2267" kern="1200">
          <a:solidFill>
            <a:schemeClr val="tx1"/>
          </a:solidFill>
          <a:latin typeface="+mn-lt"/>
          <a:ea typeface="+mn-ea"/>
          <a:cs typeface="+mn-cs"/>
        </a:defRPr>
      </a:lvl2pPr>
      <a:lvl3pPr marL="1190496" algn="l" defTabSz="1190496" rtl="0" eaLnBrk="1" latinLnBrk="0" hangingPunct="1">
        <a:defRPr sz="2267" kern="1200">
          <a:solidFill>
            <a:schemeClr val="tx1"/>
          </a:solidFill>
          <a:latin typeface="+mn-lt"/>
          <a:ea typeface="+mn-ea"/>
          <a:cs typeface="+mn-cs"/>
        </a:defRPr>
      </a:lvl3pPr>
      <a:lvl4pPr marL="1785742" algn="l" defTabSz="1190496" rtl="0" eaLnBrk="1" latinLnBrk="0" hangingPunct="1">
        <a:defRPr sz="2267" kern="1200">
          <a:solidFill>
            <a:schemeClr val="tx1"/>
          </a:solidFill>
          <a:latin typeface="+mn-lt"/>
          <a:ea typeface="+mn-ea"/>
          <a:cs typeface="+mn-cs"/>
        </a:defRPr>
      </a:lvl4pPr>
      <a:lvl5pPr marL="2380990" algn="l" defTabSz="1190496" rtl="0" eaLnBrk="1" latinLnBrk="0" hangingPunct="1">
        <a:defRPr sz="2267" kern="1200">
          <a:solidFill>
            <a:schemeClr val="tx1"/>
          </a:solidFill>
          <a:latin typeface="+mn-lt"/>
          <a:ea typeface="+mn-ea"/>
          <a:cs typeface="+mn-cs"/>
        </a:defRPr>
      </a:lvl5pPr>
      <a:lvl6pPr marL="2976238" algn="l" defTabSz="1190496" rtl="0" eaLnBrk="1" latinLnBrk="0" hangingPunct="1">
        <a:defRPr sz="2267" kern="1200">
          <a:solidFill>
            <a:schemeClr val="tx1"/>
          </a:solidFill>
          <a:latin typeface="+mn-lt"/>
          <a:ea typeface="+mn-ea"/>
          <a:cs typeface="+mn-cs"/>
        </a:defRPr>
      </a:lvl6pPr>
      <a:lvl7pPr marL="3571485" algn="l" defTabSz="1190496" rtl="0" eaLnBrk="1" latinLnBrk="0" hangingPunct="1">
        <a:defRPr sz="2267" kern="1200">
          <a:solidFill>
            <a:schemeClr val="tx1"/>
          </a:solidFill>
          <a:latin typeface="+mn-lt"/>
          <a:ea typeface="+mn-ea"/>
          <a:cs typeface="+mn-cs"/>
        </a:defRPr>
      </a:lvl7pPr>
      <a:lvl8pPr marL="4166732" algn="l" defTabSz="1190496" rtl="0" eaLnBrk="1" latinLnBrk="0" hangingPunct="1">
        <a:defRPr sz="2267" kern="1200">
          <a:solidFill>
            <a:schemeClr val="tx1"/>
          </a:solidFill>
          <a:latin typeface="+mn-lt"/>
          <a:ea typeface="+mn-ea"/>
          <a:cs typeface="+mn-cs"/>
        </a:defRPr>
      </a:lvl8pPr>
      <a:lvl9pPr marL="4761980" algn="l" defTabSz="1190496" rtl="0" eaLnBrk="1" latinLnBrk="0" hangingPunct="1">
        <a:defRPr sz="2267"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602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5986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80100" y="6356350"/>
            <a:ext cx="365760" cy="365125"/>
          </a:xfrm>
          <a:prstGeom prst="ellipse">
            <a:avLst/>
          </a:prstGeom>
          <a:solidFill>
            <a:srgbClr val="72AF2F"/>
          </a:solidFill>
        </p:spPr>
        <p:txBody>
          <a:bodyPr vert="horz" lIns="0" tIns="0" rIns="0" bIns="0" rtlCol="0" anchor="ctr"/>
          <a:lstStyle>
            <a:lvl1pPr algn="ctr">
              <a:defRPr sz="1200">
                <a:solidFill>
                  <a:schemeClr val="bg1"/>
                </a:solidFill>
              </a:defRPr>
            </a:lvl1pPr>
          </a:lstStyle>
          <a:p>
            <a:fld id="{07DEEE3C-1B92-45CB-A666-E5E1AC7F6F53}" type="slidenum">
              <a:rPr lang="en-US" smtClean="0"/>
              <a:pPr/>
              <a:t>‹#›</a:t>
            </a:fld>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949460" y="6049108"/>
            <a:ext cx="1143306" cy="670214"/>
          </a:xfrm>
          <a:prstGeom prst="rect">
            <a:avLst/>
          </a:prstGeom>
        </p:spPr>
      </p:pic>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0975" y="6059556"/>
            <a:ext cx="1927274" cy="661919"/>
          </a:xfrm>
          <a:prstGeom prst="rect">
            <a:avLst/>
          </a:prstGeom>
        </p:spPr>
      </p:pic>
      <p:sp>
        <p:nvSpPr>
          <p:cNvPr id="10" name="Rectangle 9"/>
          <p:cNvSpPr/>
          <p:nvPr userDrawn="1"/>
        </p:nvSpPr>
        <p:spPr>
          <a:xfrm>
            <a:off x="682171" y="365126"/>
            <a:ext cx="58057" cy="7602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57679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3200" kern="1200">
          <a:solidFill>
            <a:srgbClr val="0070C0"/>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truthchain.tk/"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www.mongodb.com/download-center#enterprise"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 Id="rId4" Type="http://schemas.openxmlformats.org/officeDocument/2006/relationships/hyperlink" Target="http://localhost:708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developerweekend.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npr.org/sections/thetwo-way/2016/12/05/504404675/man-fires-rifle-inside-d-c-pizzeria-cites-fictitious-conspiracy-theories" TargetMode="External"/><Relationship Id="rId2" Type="http://schemas.openxmlformats.org/officeDocument/2006/relationships/hyperlink" Target="http://dailycaller.com/2016/12/08/hillary-portrays-fake-news-as-danger-to-the-public-urges-government-ac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9101" y="1235032"/>
            <a:ext cx="5846536" cy="942749"/>
          </a:xfrm>
        </p:spPr>
        <p:txBody>
          <a:bodyPr/>
          <a:lstStyle/>
          <a:p>
            <a:r>
              <a:rPr lang="en-US">
                <a:solidFill>
                  <a:srgbClr val="FF0000"/>
                </a:solidFill>
              </a:rPr>
              <a:t>TruthChain</a:t>
            </a:r>
            <a:endParaRPr lang="en-US" dirty="0">
              <a:solidFill>
                <a:srgbClr val="FF0000"/>
              </a:solidFill>
            </a:endParaRPr>
          </a:p>
        </p:txBody>
      </p:sp>
      <p:sp>
        <p:nvSpPr>
          <p:cNvPr id="3" name="Subtitle 2"/>
          <p:cNvSpPr>
            <a:spLocks noGrp="1"/>
          </p:cNvSpPr>
          <p:nvPr>
            <p:ph type="subTitle" idx="1"/>
          </p:nvPr>
        </p:nvSpPr>
        <p:spPr>
          <a:xfrm>
            <a:off x="4729100" y="1862963"/>
            <a:ext cx="5846536" cy="928652"/>
          </a:xfrm>
        </p:spPr>
        <p:txBody>
          <a:bodyPr/>
          <a:lstStyle/>
          <a:p>
            <a:r>
              <a:rPr lang="en-US" dirty="0"/>
              <a:t>Aims to eliminate fake information in the digital world.</a:t>
            </a:r>
          </a:p>
        </p:txBody>
      </p:sp>
      <p:pic>
        <p:nvPicPr>
          <p:cNvPr id="4" name="Picture 3">
            <a:extLst>
              <a:ext uri="{FF2B5EF4-FFF2-40B4-BE49-F238E27FC236}">
                <a16:creationId xmlns:a16="http://schemas.microsoft.com/office/drawing/2014/main" id="{2F92C9D3-6EFA-411F-9FA5-1239EFD96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724" y="0"/>
            <a:ext cx="1704517" cy="1704517"/>
          </a:xfrm>
          <a:prstGeom prst="rect">
            <a:avLst/>
          </a:prstGeom>
        </p:spPr>
      </p:pic>
      <p:pic>
        <p:nvPicPr>
          <p:cNvPr id="5" name="Picture 4">
            <a:extLst>
              <a:ext uri="{FF2B5EF4-FFF2-40B4-BE49-F238E27FC236}">
                <a16:creationId xmlns:a16="http://schemas.microsoft.com/office/drawing/2014/main" id="{9337B60B-EB7D-4FB5-B8CC-E96D0BB4D182}"/>
              </a:ext>
            </a:extLst>
          </p:cNvPr>
          <p:cNvPicPr>
            <a:picLocks noChangeAspect="1"/>
          </p:cNvPicPr>
          <p:nvPr/>
        </p:nvPicPr>
        <p:blipFill>
          <a:blip r:embed="rId3"/>
          <a:stretch>
            <a:fillRect/>
          </a:stretch>
        </p:blipFill>
        <p:spPr>
          <a:xfrm>
            <a:off x="6640865" y="4579349"/>
            <a:ext cx="5258210" cy="1980069"/>
          </a:xfrm>
          <a:prstGeom prst="rect">
            <a:avLst/>
          </a:prstGeom>
        </p:spPr>
      </p:pic>
      <p:sp>
        <p:nvSpPr>
          <p:cNvPr id="6" name="Rectangle 5">
            <a:extLst>
              <a:ext uri="{FF2B5EF4-FFF2-40B4-BE49-F238E27FC236}">
                <a16:creationId xmlns:a16="http://schemas.microsoft.com/office/drawing/2014/main" id="{10F6947C-4385-43F2-A19A-B5AF653A2E7E}"/>
              </a:ext>
            </a:extLst>
          </p:cNvPr>
          <p:cNvSpPr/>
          <p:nvPr/>
        </p:nvSpPr>
        <p:spPr>
          <a:xfrm>
            <a:off x="4765987" y="216126"/>
            <a:ext cx="1931298" cy="461665"/>
          </a:xfrm>
          <a:prstGeom prst="rect">
            <a:avLst/>
          </a:prstGeom>
        </p:spPr>
        <p:txBody>
          <a:bodyPr wrap="none">
            <a:spAutoFit/>
          </a:bodyPr>
          <a:lstStyle/>
          <a:p>
            <a:r>
              <a:rPr lang="en-US" sz="2400" dirty="0">
                <a:solidFill>
                  <a:schemeClr val="accent2"/>
                </a:solidFill>
              </a:rPr>
              <a:t>Team: USTLab</a:t>
            </a:r>
          </a:p>
        </p:txBody>
      </p:sp>
    </p:spTree>
    <p:extLst>
      <p:ext uri="{BB962C8B-B14F-4D97-AF65-F5344CB8AC3E}">
        <p14:creationId xmlns:p14="http://schemas.microsoft.com/office/powerpoint/2010/main" val="124082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2292C-EED4-4EDD-815D-1841538D2DA2}"/>
              </a:ext>
            </a:extLst>
          </p:cNvPr>
          <p:cNvSpPr/>
          <p:nvPr/>
        </p:nvSpPr>
        <p:spPr>
          <a:xfrm>
            <a:off x="542306" y="394947"/>
            <a:ext cx="9539846" cy="2985433"/>
          </a:xfrm>
          <a:prstGeom prst="rect">
            <a:avLst/>
          </a:prstGeom>
        </p:spPr>
        <p:txBody>
          <a:bodyPr wrap="square">
            <a:spAutoFit/>
          </a:bodyPr>
          <a:lstStyle/>
          <a:p>
            <a:r>
              <a:rPr lang="en-US" sz="2400" b="1" dirty="0">
                <a:latin typeface="Times New Roman" panose="02020603050405020304" pitchFamily="18" charset="0"/>
              </a:rPr>
              <a:t>FACEBOOK ALGORITHM:</a:t>
            </a:r>
          </a:p>
          <a:p>
            <a:endParaRPr lang="en-US" sz="2400" b="1" dirty="0">
              <a:latin typeface="Times New Roman" panose="02020603050405020304" pitchFamily="18" charset="0"/>
            </a:endParaRPr>
          </a:p>
          <a:p>
            <a:pPr marL="342900" indent="-342900">
              <a:buFont typeface="Wingdings" panose="05000000000000000000" pitchFamily="2" charset="2"/>
              <a:buChar char="q"/>
            </a:pPr>
            <a:r>
              <a:rPr lang="en-US" sz="2000" dirty="0">
                <a:latin typeface="Times New Roman" panose="02020603050405020304" pitchFamily="18" charset="0"/>
              </a:rPr>
              <a:t>The order and visibility of posts in Facebook’s news feed is governed by a sophisticated proprietary algorithm, which has the ability to decide which posts to showcase over others. This amounts to the power to manipulate which posts consumers see. </a:t>
            </a:r>
          </a:p>
          <a:p>
            <a:pPr marL="342900" indent="-342900">
              <a:buFont typeface="Wingdings" panose="05000000000000000000" pitchFamily="2" charset="2"/>
              <a:buChar char="q"/>
            </a:pPr>
            <a:r>
              <a:rPr lang="en-US" sz="2000" dirty="0">
                <a:latin typeface="Times New Roman" panose="02020603050405020304" pitchFamily="18" charset="0"/>
              </a:rPr>
              <a:t>The platform tries to choose posts that people are likely to read, like, and share with friends. Facebook hopes this will induce people to return to the site. </a:t>
            </a:r>
          </a:p>
          <a:p>
            <a:pPr marL="342900" indent="-342900">
              <a:buFont typeface="Wingdings" panose="05000000000000000000" pitchFamily="2" charset="2"/>
              <a:buChar char="q"/>
            </a:pPr>
            <a:r>
              <a:rPr lang="en-US" sz="2000" dirty="0">
                <a:latin typeface="Times New Roman" panose="02020603050405020304" pitchFamily="18" charset="0"/>
              </a:rPr>
              <a:t>This has the dangerous effect of turning the platform’s feed into a tabloid that sucks users in and gives them a place to  continue reading the same type of content.</a:t>
            </a:r>
            <a:endParaRPr lang="en-US" sz="2000" dirty="0"/>
          </a:p>
        </p:txBody>
      </p:sp>
      <p:sp>
        <p:nvSpPr>
          <p:cNvPr id="5" name="Rectangle 4">
            <a:extLst>
              <a:ext uri="{FF2B5EF4-FFF2-40B4-BE49-F238E27FC236}">
                <a16:creationId xmlns:a16="http://schemas.microsoft.com/office/drawing/2014/main" id="{1D82E7B3-D698-4AD2-8F57-1DFCCE89309A}"/>
              </a:ext>
            </a:extLst>
          </p:cNvPr>
          <p:cNvSpPr/>
          <p:nvPr/>
        </p:nvSpPr>
        <p:spPr>
          <a:xfrm>
            <a:off x="815439" y="4135260"/>
            <a:ext cx="9563596" cy="1323439"/>
          </a:xfrm>
          <a:prstGeom prst="rect">
            <a:avLst/>
          </a:prstGeom>
        </p:spPr>
        <p:txBody>
          <a:bodyPr wrap="square">
            <a:spAutoFit/>
          </a:bodyPr>
          <a:lstStyle/>
          <a:p>
            <a:r>
              <a:rPr lang="en-US" sz="2000" dirty="0">
                <a:latin typeface="Times New Roman" panose="02020603050405020304" pitchFamily="18" charset="0"/>
              </a:rPr>
              <a:t>There are a large number of websites whose sole purpose is to drive the spread of flimsy and groundless stories. For them, integrity is derived primarily from click-rates and impressions, rather than factual reporting, as reported by The New York Times just after the 2016 presidential election.</a:t>
            </a:r>
            <a:endParaRPr lang="en-US" sz="2000" dirty="0"/>
          </a:p>
        </p:txBody>
      </p:sp>
    </p:spTree>
    <p:extLst>
      <p:ext uri="{BB962C8B-B14F-4D97-AF65-F5344CB8AC3E}">
        <p14:creationId xmlns:p14="http://schemas.microsoft.com/office/powerpoint/2010/main" val="205646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B4A4F3-8A43-4BD2-96BB-4AEB2050A664}"/>
              </a:ext>
            </a:extLst>
          </p:cNvPr>
          <p:cNvSpPr/>
          <p:nvPr/>
        </p:nvSpPr>
        <p:spPr>
          <a:xfrm>
            <a:off x="605642" y="715719"/>
            <a:ext cx="9690264" cy="4832092"/>
          </a:xfrm>
          <a:prstGeom prst="rect">
            <a:avLst/>
          </a:prstGeom>
        </p:spPr>
        <p:txBody>
          <a:bodyPr wrap="square">
            <a:spAutoFit/>
          </a:bodyPr>
          <a:lstStyle/>
          <a:p>
            <a:r>
              <a:rPr lang="en-US" sz="2800" b="1" dirty="0">
                <a:latin typeface="Times New Roman" panose="02020603050405020304" pitchFamily="18" charset="0"/>
              </a:rPr>
              <a:t>TruthChain:</a:t>
            </a:r>
          </a:p>
          <a:p>
            <a:endParaRPr lang="en-US" sz="2800" b="1"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rPr>
              <a:t>TruthChain is a news platform that combines news creation with decentralized networks as a means  to delivering factual content, curated by a community of readers, writers, and reviewers.</a:t>
            </a:r>
          </a:p>
          <a:p>
            <a:endParaRPr lang="en-US"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rPr>
              <a:t> TruthChain will harness the power of the Ethereum blockchain to create an infrastructure that is  virtually impossible to infiltrate or take down. Since TruthChain is not centralized, it does not suffer from having a single point of failure. </a:t>
            </a:r>
          </a:p>
          <a:p>
            <a:endParaRPr lang="en-US"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rPr>
              <a:t>The platform’s core purpose is to present news as </a:t>
            </a:r>
            <a:r>
              <a:rPr lang="en-US" i="1" dirty="0">
                <a:latin typeface="Times New Roman" panose="02020603050405020304" pitchFamily="18" charset="0"/>
              </a:rPr>
              <a:t>accurately </a:t>
            </a:r>
            <a:r>
              <a:rPr lang="en-US" dirty="0">
                <a:latin typeface="Times New Roman" panose="02020603050405020304" pitchFamily="18" charset="0"/>
              </a:rPr>
              <a:t>as or hidden agendas, which plague most news corporations. The TruthChain platform will focus on facilitating the dissemination of balanced and factual observation of current newsworthy affairs.</a:t>
            </a:r>
          </a:p>
          <a:p>
            <a:endParaRPr lang="en-US"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TruthChain mission is to create news content that is both empowering for its readers, as well as representative of the integrity of its writers. TruthChain aspires to become the most trusted and democratic news alternative to the mainstream media.</a:t>
            </a:r>
          </a:p>
        </p:txBody>
      </p:sp>
    </p:spTree>
    <p:extLst>
      <p:ext uri="{BB962C8B-B14F-4D97-AF65-F5344CB8AC3E}">
        <p14:creationId xmlns:p14="http://schemas.microsoft.com/office/powerpoint/2010/main" val="1469445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46AEB6-5752-40AF-8FB3-A1274E0DEE26}"/>
              </a:ext>
            </a:extLst>
          </p:cNvPr>
          <p:cNvSpPr/>
          <p:nvPr/>
        </p:nvSpPr>
        <p:spPr>
          <a:xfrm>
            <a:off x="494804" y="684450"/>
            <a:ext cx="9670474" cy="4985980"/>
          </a:xfrm>
          <a:prstGeom prst="rect">
            <a:avLst/>
          </a:prstGeom>
        </p:spPr>
        <p:txBody>
          <a:bodyPr wrap="square">
            <a:spAutoFit/>
          </a:bodyPr>
          <a:lstStyle/>
          <a:p>
            <a:r>
              <a:rPr lang="en-US" sz="2400" b="1" dirty="0">
                <a:latin typeface="Times New Roman" panose="02020603050405020304" pitchFamily="18" charset="0"/>
              </a:rPr>
              <a:t>WHY IS TruthChain NECESSARY?</a:t>
            </a:r>
          </a:p>
          <a:p>
            <a:endParaRPr lang="en-US" sz="2400" b="1"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rPr>
              <a:t>The idea is that if news distribution were to function without any central authority, less importance would reside on media titans and there would exist a higher degree of autonomy and independence from the bottom-up, starting with journalists and ending at readers. </a:t>
            </a:r>
          </a:p>
          <a:p>
            <a:pPr marL="285750" indent="-285750">
              <a:buFont typeface="Wingdings" panose="05000000000000000000" pitchFamily="2" charset="2"/>
              <a:buChar char="q"/>
            </a:pPr>
            <a:r>
              <a:rPr lang="en-US" dirty="0">
                <a:latin typeface="Times New Roman" panose="02020603050405020304" pitchFamily="18" charset="0"/>
              </a:rPr>
              <a:t>Distributors of news can act as nimble vessels for disseminating accurate information without any overseers but the community they serve, leading to greater integrity and a fearlessness to report. At the end of the cycle, readers can focus on the content — the news —free of corporate influence and more transparent because of the power and function of blockchain technology.</a:t>
            </a:r>
          </a:p>
          <a:p>
            <a:pPr marL="285750" indent="-285750">
              <a:buFont typeface="Wingdings" panose="05000000000000000000" pitchFamily="2" charset="2"/>
              <a:buChar char="q"/>
            </a:pPr>
            <a:endParaRPr lang="en-US" dirty="0">
              <a:latin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rPr>
              <a:t>Transparency in news can make way for a more democratic and freer thinking press. In addition, suppression of information and mass censorship by governments and corporations, is a threat to publishers and writers throughout the world. </a:t>
            </a:r>
          </a:p>
          <a:p>
            <a:pPr marL="285750" indent="-285750">
              <a:buFont typeface="Wingdings" panose="05000000000000000000" pitchFamily="2" charset="2"/>
              <a:buChar char="q"/>
            </a:pPr>
            <a:r>
              <a:rPr lang="en-US" dirty="0">
                <a:latin typeface="Times New Roman" panose="02020603050405020304" pitchFamily="18" charset="0"/>
              </a:rPr>
              <a:t>A gag order is a common tool used by governments to restrict publishers from disclosing certain details, regardless of how factual those details may be. The people have a right to the facts and the truth. The core purpose of TruthChain is to provide truly factual news that is curated and community-moderated.</a:t>
            </a:r>
            <a:endParaRPr lang="en-US" dirty="0"/>
          </a:p>
        </p:txBody>
      </p:sp>
    </p:spTree>
    <p:extLst>
      <p:ext uri="{BB962C8B-B14F-4D97-AF65-F5344CB8AC3E}">
        <p14:creationId xmlns:p14="http://schemas.microsoft.com/office/powerpoint/2010/main" val="49541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A7FF3B-97AB-4A9F-B987-68D8BC90B52A}"/>
              </a:ext>
            </a:extLst>
          </p:cNvPr>
          <p:cNvSpPr/>
          <p:nvPr/>
        </p:nvSpPr>
        <p:spPr>
          <a:xfrm>
            <a:off x="625434" y="1202055"/>
            <a:ext cx="9824852" cy="1231106"/>
          </a:xfrm>
          <a:prstGeom prst="rect">
            <a:avLst/>
          </a:prstGeom>
        </p:spPr>
        <p:txBody>
          <a:bodyPr wrap="square">
            <a:spAutoFit/>
          </a:bodyPr>
          <a:lstStyle/>
          <a:p>
            <a:r>
              <a:rPr lang="en-US" sz="2000" b="1" dirty="0">
                <a:highlight>
                  <a:srgbClr val="008080"/>
                </a:highlight>
                <a:latin typeface="Times New Roman" panose="02020603050405020304" pitchFamily="18" charset="0"/>
              </a:rPr>
              <a:t>WRITERS:</a:t>
            </a:r>
          </a:p>
          <a:p>
            <a:r>
              <a:rPr lang="en-US" dirty="0">
                <a:latin typeface="Times New Roman" panose="02020603050405020304" pitchFamily="18" charset="0"/>
              </a:rPr>
              <a:t>Writers, or reporters, are individuals who submit news content in the form of articles. Whether freelance journalist, casual blogger, or an average consumer of global news, anyone can contribute to the TruthChain.</a:t>
            </a:r>
            <a:endParaRPr lang="en-US" dirty="0"/>
          </a:p>
        </p:txBody>
      </p:sp>
      <p:sp>
        <p:nvSpPr>
          <p:cNvPr id="5" name="Rectangle 4">
            <a:extLst>
              <a:ext uri="{FF2B5EF4-FFF2-40B4-BE49-F238E27FC236}">
                <a16:creationId xmlns:a16="http://schemas.microsoft.com/office/drawing/2014/main" id="{7796CC29-88C3-4809-8A2F-1A9EAA52F63A}"/>
              </a:ext>
            </a:extLst>
          </p:cNvPr>
          <p:cNvSpPr/>
          <p:nvPr/>
        </p:nvSpPr>
        <p:spPr>
          <a:xfrm>
            <a:off x="625434" y="513009"/>
            <a:ext cx="6062878" cy="523220"/>
          </a:xfrm>
          <a:prstGeom prst="rect">
            <a:avLst/>
          </a:prstGeom>
        </p:spPr>
        <p:txBody>
          <a:bodyPr wrap="none">
            <a:spAutoFit/>
          </a:bodyPr>
          <a:lstStyle/>
          <a:p>
            <a:r>
              <a:rPr lang="en-US" sz="2800" b="1" i="1" dirty="0">
                <a:solidFill>
                  <a:srgbClr val="FF0000"/>
                </a:solidFill>
                <a:latin typeface="Times New Roman" panose="02020603050405020304" pitchFamily="18" charset="0"/>
              </a:rPr>
              <a:t>Overview of key actors on the network:</a:t>
            </a:r>
            <a:endParaRPr lang="en-US" sz="2800" dirty="0">
              <a:solidFill>
                <a:srgbClr val="FF0000"/>
              </a:solidFill>
            </a:endParaRPr>
          </a:p>
        </p:txBody>
      </p:sp>
      <p:sp>
        <p:nvSpPr>
          <p:cNvPr id="8" name="Rectangle 7">
            <a:extLst>
              <a:ext uri="{FF2B5EF4-FFF2-40B4-BE49-F238E27FC236}">
                <a16:creationId xmlns:a16="http://schemas.microsoft.com/office/drawing/2014/main" id="{DEF1A893-C9CD-46A0-A3EA-3AF0BA2460CF}"/>
              </a:ext>
            </a:extLst>
          </p:cNvPr>
          <p:cNvSpPr/>
          <p:nvPr/>
        </p:nvSpPr>
        <p:spPr>
          <a:xfrm>
            <a:off x="625434" y="2598987"/>
            <a:ext cx="10311741" cy="1754326"/>
          </a:xfrm>
          <a:prstGeom prst="rect">
            <a:avLst/>
          </a:prstGeom>
        </p:spPr>
        <p:txBody>
          <a:bodyPr wrap="square">
            <a:spAutoFit/>
          </a:bodyPr>
          <a:lstStyle/>
          <a:p>
            <a:r>
              <a:rPr lang="en-US" b="1" dirty="0">
                <a:highlight>
                  <a:srgbClr val="008080"/>
                </a:highlight>
                <a:latin typeface="Times New Roman" panose="02020603050405020304" pitchFamily="18" charset="0"/>
              </a:rPr>
              <a:t>REVIEWERS:</a:t>
            </a:r>
          </a:p>
          <a:p>
            <a:r>
              <a:rPr lang="en-US" dirty="0">
                <a:latin typeface="Times New Roman" panose="02020603050405020304" pitchFamily="18" charset="0"/>
              </a:rPr>
              <a:t>Reviewers, or editors, read and vote upon submitted articles before an article is available for public consumption on the TruthChain article feed. The review process includes basic tasks such as noting grammatical errors, pointing out inaccuracies and questionable statements, as well as content classification.</a:t>
            </a:r>
          </a:p>
          <a:p>
            <a:r>
              <a:rPr lang="en-US" dirty="0">
                <a:latin typeface="Times New Roman" panose="02020603050405020304" pitchFamily="18" charset="0"/>
              </a:rPr>
              <a:t>Most important, however, is that reviewers ensure articles adhere to the TruthChain content guidelines. Reviewers do not have the ability to modify articles, but rather can accept or reject</a:t>
            </a:r>
            <a:endParaRPr lang="en-US" dirty="0"/>
          </a:p>
        </p:txBody>
      </p:sp>
      <p:sp>
        <p:nvSpPr>
          <p:cNvPr id="9" name="Rectangle 8">
            <a:extLst>
              <a:ext uri="{FF2B5EF4-FFF2-40B4-BE49-F238E27FC236}">
                <a16:creationId xmlns:a16="http://schemas.microsoft.com/office/drawing/2014/main" id="{34EDADF6-C930-4EFB-84C4-65E0A5081E70}"/>
              </a:ext>
            </a:extLst>
          </p:cNvPr>
          <p:cNvSpPr/>
          <p:nvPr/>
        </p:nvSpPr>
        <p:spPr>
          <a:xfrm>
            <a:off x="625434" y="4519139"/>
            <a:ext cx="9979232" cy="1231106"/>
          </a:xfrm>
          <a:prstGeom prst="rect">
            <a:avLst/>
          </a:prstGeom>
        </p:spPr>
        <p:txBody>
          <a:bodyPr wrap="square">
            <a:spAutoFit/>
          </a:bodyPr>
          <a:lstStyle/>
          <a:p>
            <a:r>
              <a:rPr lang="en-US" sz="2000" b="1" dirty="0">
                <a:highlight>
                  <a:srgbClr val="008080"/>
                </a:highlight>
                <a:latin typeface="Times New Roman" panose="02020603050405020304" pitchFamily="18" charset="0"/>
              </a:rPr>
              <a:t>READERS:</a:t>
            </a:r>
          </a:p>
          <a:p>
            <a:r>
              <a:rPr lang="en-US" dirty="0">
                <a:latin typeface="Times New Roman" panose="02020603050405020304" pitchFamily="18" charset="0"/>
              </a:rPr>
              <a:t>Unlike readers on traditional news platforms, readers on TruthChain play an active role in helping to shape the news they read, which includes participating in </a:t>
            </a:r>
            <a:r>
              <a:rPr lang="en-US" i="1" dirty="0">
                <a:latin typeface="Times New Roman" panose="02020603050405020304" pitchFamily="18" charset="0"/>
              </a:rPr>
              <a:t>Reader Suggestions </a:t>
            </a:r>
            <a:r>
              <a:rPr lang="en-US" dirty="0">
                <a:latin typeface="Times New Roman" panose="02020603050405020304" pitchFamily="18" charset="0"/>
              </a:rPr>
              <a:t>whereby article topics are put forward by you, the news consumer.</a:t>
            </a:r>
            <a:endParaRPr lang="en-US" dirty="0"/>
          </a:p>
        </p:txBody>
      </p:sp>
    </p:spTree>
    <p:extLst>
      <p:ext uri="{BB962C8B-B14F-4D97-AF65-F5344CB8AC3E}">
        <p14:creationId xmlns:p14="http://schemas.microsoft.com/office/powerpoint/2010/main" val="127187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18FC-7F0D-4D41-A5E4-D292AE09D376}"/>
              </a:ext>
            </a:extLst>
          </p:cNvPr>
          <p:cNvSpPr>
            <a:spLocks noGrp="1"/>
          </p:cNvSpPr>
          <p:nvPr>
            <p:ph type="title"/>
          </p:nvPr>
        </p:nvSpPr>
        <p:spPr>
          <a:xfrm>
            <a:off x="7385967" y="1325880"/>
            <a:ext cx="4158334" cy="3066507"/>
          </a:xfrm>
        </p:spPr>
        <p:txBody>
          <a:bodyPr vert="horz" lIns="91440" tIns="45720" rIns="91440" bIns="45720" rtlCol="0" anchor="b">
            <a:normAutofit/>
          </a:bodyPr>
          <a:lstStyle/>
          <a:p>
            <a:r>
              <a:rPr lang="en-US" i="1" dirty="0"/>
              <a:t>Article Stages</a:t>
            </a:r>
            <a:endParaRPr lang="en-US" sz="5400" dirty="0"/>
          </a:p>
        </p:txBody>
      </p:sp>
      <p:pic>
        <p:nvPicPr>
          <p:cNvPr id="7" name="Content Placeholder 3">
            <a:extLst>
              <a:ext uri="{FF2B5EF4-FFF2-40B4-BE49-F238E27FC236}">
                <a16:creationId xmlns:a16="http://schemas.microsoft.com/office/drawing/2014/main" id="{A462ABEA-406D-485B-850E-095BAAA7CE9A}"/>
              </a:ext>
            </a:extLst>
          </p:cNvPr>
          <p:cNvPicPr>
            <a:picLocks noGrp="1" noChangeAspect="1"/>
          </p:cNvPicPr>
          <p:nvPr>
            <p:ph idx="1"/>
          </p:nvPr>
        </p:nvPicPr>
        <p:blipFill>
          <a:blip r:embed="rId3"/>
          <a:stretch>
            <a:fillRect/>
          </a:stretch>
        </p:blipFill>
        <p:spPr>
          <a:xfrm>
            <a:off x="497906" y="0"/>
            <a:ext cx="5540217" cy="6858000"/>
          </a:xfrm>
          <a:prstGeom prst="rect">
            <a:avLst/>
          </a:prstGeom>
          <a:effectLst/>
        </p:spPr>
      </p:pic>
    </p:spTree>
    <p:extLst>
      <p:ext uri="{BB962C8B-B14F-4D97-AF65-F5344CB8AC3E}">
        <p14:creationId xmlns:p14="http://schemas.microsoft.com/office/powerpoint/2010/main" val="4228754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009CD5-F5A0-4F45-A4D1-2F2723AA5330}"/>
              </a:ext>
            </a:extLst>
          </p:cNvPr>
          <p:cNvPicPr>
            <a:picLocks noChangeAspect="1"/>
          </p:cNvPicPr>
          <p:nvPr/>
        </p:nvPicPr>
        <p:blipFill>
          <a:blip r:embed="rId2"/>
          <a:stretch>
            <a:fillRect/>
          </a:stretch>
        </p:blipFill>
        <p:spPr>
          <a:xfrm>
            <a:off x="689591" y="714155"/>
            <a:ext cx="8881922" cy="6010385"/>
          </a:xfrm>
          <a:prstGeom prst="rect">
            <a:avLst/>
          </a:prstGeom>
        </p:spPr>
      </p:pic>
      <p:sp>
        <p:nvSpPr>
          <p:cNvPr id="5" name="Rectangle 4">
            <a:extLst>
              <a:ext uri="{FF2B5EF4-FFF2-40B4-BE49-F238E27FC236}">
                <a16:creationId xmlns:a16="http://schemas.microsoft.com/office/drawing/2014/main" id="{60AC111B-7FE9-4AF0-9BE5-E574C74949BB}"/>
              </a:ext>
            </a:extLst>
          </p:cNvPr>
          <p:cNvSpPr/>
          <p:nvPr/>
        </p:nvSpPr>
        <p:spPr>
          <a:xfrm>
            <a:off x="689591" y="156750"/>
            <a:ext cx="4148764" cy="461665"/>
          </a:xfrm>
          <a:prstGeom prst="rect">
            <a:avLst/>
          </a:prstGeom>
        </p:spPr>
        <p:txBody>
          <a:bodyPr wrap="none">
            <a:spAutoFit/>
          </a:bodyPr>
          <a:lstStyle/>
          <a:p>
            <a:r>
              <a:rPr lang="en-US" sz="2400" b="1" dirty="0">
                <a:solidFill>
                  <a:srgbClr val="FF0000"/>
                </a:solidFill>
                <a:latin typeface="Times New Roman" panose="02020603050405020304" pitchFamily="18" charset="0"/>
              </a:rPr>
              <a:t>OVERVIEW OF TruthChain:</a:t>
            </a:r>
            <a:endParaRPr lang="en-US" sz="2400" dirty="0">
              <a:solidFill>
                <a:srgbClr val="FF0000"/>
              </a:solidFill>
            </a:endParaRPr>
          </a:p>
        </p:txBody>
      </p:sp>
    </p:spTree>
    <p:extLst>
      <p:ext uri="{BB962C8B-B14F-4D97-AF65-F5344CB8AC3E}">
        <p14:creationId xmlns:p14="http://schemas.microsoft.com/office/powerpoint/2010/main" val="3717294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024A3-1871-4686-85D1-1F18DC11EC0B}"/>
              </a:ext>
            </a:extLst>
          </p:cNvPr>
          <p:cNvSpPr>
            <a:spLocks noGrp="1"/>
          </p:cNvSpPr>
          <p:nvPr>
            <p:ph type="title"/>
          </p:nvPr>
        </p:nvSpPr>
        <p:spPr>
          <a:xfrm>
            <a:off x="264490" y="4162211"/>
            <a:ext cx="9345155" cy="861802"/>
          </a:xfrm>
        </p:spPr>
        <p:txBody>
          <a:bodyPr vert="horz" lIns="91440" tIns="45720" rIns="91440" bIns="45720" rtlCol="0" anchor="b">
            <a:normAutofit/>
          </a:bodyPr>
          <a:lstStyle/>
          <a:p>
            <a:r>
              <a:rPr lang="en-US" sz="3200" dirty="0"/>
              <a:t>ACCESSING TruthChain:</a:t>
            </a:r>
          </a:p>
        </p:txBody>
      </p:sp>
      <p:pic>
        <p:nvPicPr>
          <p:cNvPr id="8" name="Content Placeholder 4">
            <a:extLst>
              <a:ext uri="{FF2B5EF4-FFF2-40B4-BE49-F238E27FC236}">
                <a16:creationId xmlns:a16="http://schemas.microsoft.com/office/drawing/2014/main" id="{00933A1B-FB00-493C-8C6A-CBAD5F894BF8}"/>
              </a:ext>
            </a:extLst>
          </p:cNvPr>
          <p:cNvPicPr>
            <a:picLocks noGrp="1" noChangeAspect="1"/>
          </p:cNvPicPr>
          <p:nvPr>
            <p:ph idx="1"/>
          </p:nvPr>
        </p:nvPicPr>
        <p:blipFill>
          <a:blip r:embed="rId3"/>
          <a:stretch>
            <a:fillRect/>
          </a:stretch>
        </p:blipFill>
        <p:spPr>
          <a:xfrm>
            <a:off x="264490" y="273714"/>
            <a:ext cx="4495767" cy="3147037"/>
          </a:xfrm>
          <a:prstGeom prst="rect">
            <a:avLst/>
          </a:prstGeom>
          <a:effectLst/>
        </p:spPr>
      </p:pic>
      <p:pic>
        <p:nvPicPr>
          <p:cNvPr id="3" name="Picture 2">
            <a:extLst>
              <a:ext uri="{FF2B5EF4-FFF2-40B4-BE49-F238E27FC236}">
                <a16:creationId xmlns:a16="http://schemas.microsoft.com/office/drawing/2014/main" id="{B6A42A64-5B74-4CAB-BE76-A511330112E0}"/>
              </a:ext>
            </a:extLst>
          </p:cNvPr>
          <p:cNvPicPr>
            <a:picLocks noChangeAspect="1"/>
          </p:cNvPicPr>
          <p:nvPr/>
        </p:nvPicPr>
        <p:blipFill>
          <a:blip r:embed="rId4"/>
          <a:stretch>
            <a:fillRect/>
          </a:stretch>
        </p:blipFill>
        <p:spPr>
          <a:xfrm>
            <a:off x="4774314" y="1447004"/>
            <a:ext cx="7417686" cy="2484923"/>
          </a:xfrm>
          <a:prstGeom prst="rect">
            <a:avLst/>
          </a:prstGeom>
          <a:effectLst/>
        </p:spPr>
      </p:pic>
      <p:sp>
        <p:nvSpPr>
          <p:cNvPr id="6" name="Rectangle 5">
            <a:extLst>
              <a:ext uri="{FF2B5EF4-FFF2-40B4-BE49-F238E27FC236}">
                <a16:creationId xmlns:a16="http://schemas.microsoft.com/office/drawing/2014/main" id="{7382AFE1-A539-44B7-906B-150BF80F498B}"/>
              </a:ext>
            </a:extLst>
          </p:cNvPr>
          <p:cNvSpPr/>
          <p:nvPr/>
        </p:nvSpPr>
        <p:spPr>
          <a:xfrm>
            <a:off x="4300158" y="4963886"/>
            <a:ext cx="4137671" cy="584775"/>
          </a:xfrm>
          <a:prstGeom prst="rect">
            <a:avLst/>
          </a:prstGeom>
        </p:spPr>
        <p:txBody>
          <a:bodyPr wrap="none">
            <a:spAutoFit/>
          </a:bodyPr>
          <a:lstStyle/>
          <a:p>
            <a:r>
              <a:rPr lang="en-US" sz="3200" dirty="0">
                <a:hlinkClick r:id="rId5"/>
              </a:rPr>
              <a:t>http://truthchain.tk/</a:t>
            </a:r>
            <a:endParaRPr lang="en-US" sz="3200" dirty="0"/>
          </a:p>
        </p:txBody>
      </p:sp>
      <p:sp>
        <p:nvSpPr>
          <p:cNvPr id="9" name="TextBox 8">
            <a:extLst>
              <a:ext uri="{FF2B5EF4-FFF2-40B4-BE49-F238E27FC236}">
                <a16:creationId xmlns:a16="http://schemas.microsoft.com/office/drawing/2014/main" id="{4F894CA8-6EA2-4A7C-8951-B884598B5523}"/>
              </a:ext>
            </a:extLst>
          </p:cNvPr>
          <p:cNvSpPr txBox="1"/>
          <p:nvPr/>
        </p:nvSpPr>
        <p:spPr>
          <a:xfrm>
            <a:off x="8438825" y="4602479"/>
            <a:ext cx="3542958" cy="923330"/>
          </a:xfrm>
          <a:prstGeom prst="rect">
            <a:avLst/>
          </a:prstGeom>
          <a:noFill/>
        </p:spPr>
        <p:txBody>
          <a:bodyPr wrap="none" rtlCol="0">
            <a:spAutoFit/>
          </a:bodyPr>
          <a:lstStyle/>
          <a:p>
            <a:r>
              <a:rPr lang="en-US" dirty="0">
                <a:highlight>
                  <a:srgbClr val="808000"/>
                </a:highlight>
              </a:rPr>
              <a:t>Cloud server with Nodejs, </a:t>
            </a:r>
          </a:p>
          <a:p>
            <a:r>
              <a:rPr lang="en-US" dirty="0" err="1">
                <a:highlight>
                  <a:srgbClr val="808000"/>
                </a:highlight>
              </a:rPr>
              <a:t>Mongodb</a:t>
            </a:r>
            <a:r>
              <a:rPr lang="en-US" dirty="0">
                <a:highlight>
                  <a:srgbClr val="808000"/>
                </a:highlight>
              </a:rPr>
              <a:t>, Blockchain and </a:t>
            </a:r>
          </a:p>
          <a:p>
            <a:r>
              <a:rPr lang="en-US" dirty="0" err="1">
                <a:highlight>
                  <a:srgbClr val="808000"/>
                </a:highlight>
              </a:rPr>
              <a:t>Truthchain</a:t>
            </a:r>
            <a:r>
              <a:rPr lang="en-US" dirty="0">
                <a:highlight>
                  <a:srgbClr val="808000"/>
                </a:highlight>
              </a:rPr>
              <a:t> </a:t>
            </a:r>
            <a:r>
              <a:rPr lang="en-US" dirty="0" err="1">
                <a:highlight>
                  <a:srgbClr val="808000"/>
                </a:highlight>
              </a:rPr>
              <a:t>webapp</a:t>
            </a:r>
            <a:r>
              <a:rPr lang="en-US" dirty="0">
                <a:highlight>
                  <a:srgbClr val="808000"/>
                </a:highlight>
              </a:rPr>
              <a:t> deployed</a:t>
            </a:r>
          </a:p>
        </p:txBody>
      </p:sp>
      <p:sp>
        <p:nvSpPr>
          <p:cNvPr id="10" name="TextBox 9">
            <a:extLst>
              <a:ext uri="{FF2B5EF4-FFF2-40B4-BE49-F238E27FC236}">
                <a16:creationId xmlns:a16="http://schemas.microsoft.com/office/drawing/2014/main" id="{D47FBBFF-4A31-4818-ACE5-2994A27FC1FD}"/>
              </a:ext>
            </a:extLst>
          </p:cNvPr>
          <p:cNvSpPr txBox="1"/>
          <p:nvPr/>
        </p:nvSpPr>
        <p:spPr>
          <a:xfrm>
            <a:off x="2646311" y="5696183"/>
            <a:ext cx="8477301" cy="1015663"/>
          </a:xfrm>
          <a:prstGeom prst="rect">
            <a:avLst/>
          </a:prstGeom>
          <a:noFill/>
        </p:spPr>
        <p:txBody>
          <a:bodyPr wrap="square" rtlCol="0">
            <a:spAutoFit/>
          </a:bodyPr>
          <a:lstStyle/>
          <a:p>
            <a:r>
              <a:rPr lang="en-US" sz="2000" dirty="0">
                <a:highlight>
                  <a:srgbClr val="008080"/>
                </a:highlight>
              </a:rPr>
              <a:t>I here by uploaded the code to d3 hackathon website, please download and setup in your local system. Please follow instructions to setup in your local system. </a:t>
            </a:r>
          </a:p>
        </p:txBody>
      </p:sp>
      <p:sp>
        <p:nvSpPr>
          <p:cNvPr id="12" name="TextBox 11">
            <a:extLst>
              <a:ext uri="{FF2B5EF4-FFF2-40B4-BE49-F238E27FC236}">
                <a16:creationId xmlns:a16="http://schemas.microsoft.com/office/drawing/2014/main" id="{EC6B3EB4-C70A-4C06-B79E-A841F9F31228}"/>
              </a:ext>
            </a:extLst>
          </p:cNvPr>
          <p:cNvSpPr txBox="1"/>
          <p:nvPr/>
        </p:nvSpPr>
        <p:spPr>
          <a:xfrm>
            <a:off x="761206" y="5039252"/>
            <a:ext cx="1263487" cy="523220"/>
          </a:xfrm>
          <a:prstGeom prst="rect">
            <a:avLst/>
          </a:prstGeom>
          <a:noFill/>
        </p:spPr>
        <p:txBody>
          <a:bodyPr wrap="none" rtlCol="0">
            <a:spAutoFit/>
          </a:bodyPr>
          <a:lstStyle/>
          <a:p>
            <a:r>
              <a:rPr lang="en-US" sz="2800" dirty="0"/>
              <a:t>Step1:</a:t>
            </a:r>
          </a:p>
        </p:txBody>
      </p:sp>
      <p:sp>
        <p:nvSpPr>
          <p:cNvPr id="14" name="Rectangle 13">
            <a:extLst>
              <a:ext uri="{FF2B5EF4-FFF2-40B4-BE49-F238E27FC236}">
                <a16:creationId xmlns:a16="http://schemas.microsoft.com/office/drawing/2014/main" id="{05ACB2FE-1B81-4690-BC97-91196852E456}"/>
              </a:ext>
            </a:extLst>
          </p:cNvPr>
          <p:cNvSpPr/>
          <p:nvPr/>
        </p:nvSpPr>
        <p:spPr>
          <a:xfrm>
            <a:off x="785714" y="5892581"/>
            <a:ext cx="1263487" cy="523220"/>
          </a:xfrm>
          <a:prstGeom prst="rect">
            <a:avLst/>
          </a:prstGeom>
        </p:spPr>
        <p:txBody>
          <a:bodyPr wrap="none">
            <a:spAutoFit/>
          </a:bodyPr>
          <a:lstStyle/>
          <a:p>
            <a:r>
              <a:rPr lang="en-US" sz="2800" dirty="0"/>
              <a:t>Step2:</a:t>
            </a:r>
          </a:p>
        </p:txBody>
      </p:sp>
      <p:sp>
        <p:nvSpPr>
          <p:cNvPr id="4" name="TextBox 3">
            <a:extLst>
              <a:ext uri="{FF2B5EF4-FFF2-40B4-BE49-F238E27FC236}">
                <a16:creationId xmlns:a16="http://schemas.microsoft.com/office/drawing/2014/main" id="{8ED51C83-EFC3-419D-B846-92270FCB100D}"/>
              </a:ext>
            </a:extLst>
          </p:cNvPr>
          <p:cNvSpPr txBox="1"/>
          <p:nvPr/>
        </p:nvSpPr>
        <p:spPr>
          <a:xfrm>
            <a:off x="7137654" y="4119066"/>
            <a:ext cx="4943982" cy="523220"/>
          </a:xfrm>
          <a:prstGeom prst="rect">
            <a:avLst/>
          </a:prstGeom>
          <a:noFill/>
        </p:spPr>
        <p:txBody>
          <a:bodyPr wrap="none" rtlCol="0">
            <a:spAutoFit/>
          </a:bodyPr>
          <a:lstStyle/>
          <a:p>
            <a:r>
              <a:rPr lang="en-US" sz="2800" dirty="0">
                <a:solidFill>
                  <a:schemeClr val="accent3">
                    <a:lumMod val="75000"/>
                  </a:schemeClr>
                </a:solidFill>
              </a:rPr>
              <a:t>Signup Access code: 11421</a:t>
            </a:r>
          </a:p>
        </p:txBody>
      </p:sp>
    </p:spTree>
    <p:extLst>
      <p:ext uri="{BB962C8B-B14F-4D97-AF65-F5344CB8AC3E}">
        <p14:creationId xmlns:p14="http://schemas.microsoft.com/office/powerpoint/2010/main" val="304122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4871D-F6EF-4E9A-8123-017F59649CC0}"/>
              </a:ext>
            </a:extLst>
          </p:cNvPr>
          <p:cNvSpPr>
            <a:spLocks noGrp="1"/>
          </p:cNvSpPr>
          <p:nvPr>
            <p:ph type="title"/>
          </p:nvPr>
        </p:nvSpPr>
        <p:spPr>
          <a:xfrm>
            <a:off x="646111" y="820853"/>
            <a:ext cx="9404723" cy="1400530"/>
          </a:xfrm>
        </p:spPr>
        <p:txBody>
          <a:bodyPr/>
          <a:lstStyle/>
          <a:p>
            <a:r>
              <a:rPr lang="en-US" sz="2800" dirty="0"/>
              <a:t>Steps to setup local – TruthChain </a:t>
            </a:r>
            <a:r>
              <a:rPr lang="en-US" sz="2800" dirty="0" err="1"/>
              <a:t>webapp</a:t>
            </a:r>
            <a:endParaRPr lang="en-US" sz="2800" dirty="0"/>
          </a:p>
        </p:txBody>
      </p:sp>
      <p:sp>
        <p:nvSpPr>
          <p:cNvPr id="3" name="Content Placeholder 2">
            <a:extLst>
              <a:ext uri="{FF2B5EF4-FFF2-40B4-BE49-F238E27FC236}">
                <a16:creationId xmlns:a16="http://schemas.microsoft.com/office/drawing/2014/main" id="{849E0D5D-5018-4C3B-9324-5FF6B5FE4A80}"/>
              </a:ext>
            </a:extLst>
          </p:cNvPr>
          <p:cNvSpPr>
            <a:spLocks noGrp="1"/>
          </p:cNvSpPr>
          <p:nvPr>
            <p:ph idx="1"/>
          </p:nvPr>
        </p:nvSpPr>
        <p:spPr>
          <a:xfrm>
            <a:off x="646111" y="1853248"/>
            <a:ext cx="9673546" cy="4195481"/>
          </a:xfrm>
        </p:spPr>
        <p:txBody>
          <a:bodyPr>
            <a:normAutofit fontScale="92500" lnSpcReduction="20000"/>
          </a:bodyPr>
          <a:lstStyle/>
          <a:p>
            <a:r>
              <a:rPr lang="en-US" dirty="0"/>
              <a:t>First install Nodejs:  </a:t>
            </a:r>
            <a:r>
              <a:rPr lang="en-US" dirty="0">
                <a:hlinkClick r:id="rId2"/>
              </a:rPr>
              <a:t>https://nodejs.org/en/</a:t>
            </a:r>
            <a:r>
              <a:rPr lang="en-US" dirty="0"/>
              <a:t> 	Download 8.8.1 current version.</a:t>
            </a:r>
          </a:p>
          <a:p>
            <a:r>
              <a:rPr lang="en-US" dirty="0"/>
              <a:t>Install testRPC (In Memory Blockchain)</a:t>
            </a:r>
          </a:p>
          <a:p>
            <a:pPr marL="0" indent="0">
              <a:buNone/>
            </a:pPr>
            <a:r>
              <a:rPr lang="en-US" dirty="0"/>
              <a:t>   	command for that is : “</a:t>
            </a:r>
            <a:r>
              <a:rPr lang="en-US" dirty="0" err="1"/>
              <a:t>npm</a:t>
            </a:r>
            <a:r>
              <a:rPr lang="en-US" dirty="0"/>
              <a:t> install –g </a:t>
            </a:r>
            <a:r>
              <a:rPr lang="en-US" dirty="0" err="1"/>
              <a:t>ethereumjs-testrpc</a:t>
            </a:r>
            <a:r>
              <a:rPr lang="en-US" dirty="0"/>
              <a:t>" </a:t>
            </a:r>
          </a:p>
          <a:p>
            <a:r>
              <a:rPr lang="en-US" dirty="0"/>
              <a:t>Install </a:t>
            </a:r>
            <a:r>
              <a:rPr lang="en-US" dirty="0" err="1"/>
              <a:t>mongodb</a:t>
            </a:r>
            <a:r>
              <a:rPr lang="en-US" dirty="0"/>
              <a:t> 3.4 version  its free</a:t>
            </a:r>
          </a:p>
          <a:p>
            <a:pPr marL="457200" lvl="1" indent="0">
              <a:buNone/>
            </a:pPr>
            <a:r>
              <a:rPr lang="en-US" dirty="0"/>
              <a:t>Enterprise Server: </a:t>
            </a:r>
            <a:r>
              <a:rPr lang="en-US" dirty="0">
                <a:hlinkClick r:id="rId3"/>
              </a:rPr>
              <a:t>https://www.mongodb.com/download-center#enterprise</a:t>
            </a:r>
            <a:r>
              <a:rPr lang="en-US" dirty="0"/>
              <a:t>.</a:t>
            </a:r>
          </a:p>
          <a:p>
            <a:r>
              <a:rPr lang="en-US" dirty="0"/>
              <a:t>Download </a:t>
            </a:r>
            <a:r>
              <a:rPr lang="en-US" dirty="0" err="1"/>
              <a:t>truthchain</a:t>
            </a:r>
            <a:r>
              <a:rPr lang="en-US" dirty="0"/>
              <a:t> code and give command:  “</a:t>
            </a:r>
            <a:r>
              <a:rPr lang="en-US" dirty="0" err="1"/>
              <a:t>npm</a:t>
            </a:r>
            <a:r>
              <a:rPr lang="en-US" dirty="0"/>
              <a:t> install”</a:t>
            </a:r>
          </a:p>
          <a:p>
            <a:r>
              <a:rPr lang="en-US" dirty="0" err="1"/>
              <a:t>Finall</a:t>
            </a:r>
            <a:r>
              <a:rPr lang="en-US" dirty="0"/>
              <a:t> command is “node server” </a:t>
            </a:r>
          </a:p>
          <a:p>
            <a:r>
              <a:rPr lang="en-US" dirty="0" err="1"/>
              <a:t>Webapp</a:t>
            </a:r>
            <a:r>
              <a:rPr lang="en-US" dirty="0"/>
              <a:t> will live at 7085 port access it through </a:t>
            </a:r>
            <a:r>
              <a:rPr lang="en-US" dirty="0">
                <a:hlinkClick r:id="rId4"/>
              </a:rPr>
              <a:t>http://localhost:7085</a:t>
            </a:r>
            <a:endParaRPr lang="en-US" dirty="0"/>
          </a:p>
          <a:p>
            <a:endParaRPr lang="en-US" dirty="0"/>
          </a:p>
          <a:p>
            <a:pPr marL="0" indent="0">
              <a:buNone/>
            </a:pPr>
            <a:r>
              <a:rPr lang="en-US" dirty="0"/>
              <a:t>    </a:t>
            </a:r>
            <a:r>
              <a:rPr lang="en-US" dirty="0">
                <a:solidFill>
                  <a:srgbClr val="FF0000"/>
                </a:solidFill>
              </a:rPr>
              <a:t>Note: </a:t>
            </a:r>
            <a:r>
              <a:rPr lang="en-US" dirty="0"/>
              <a:t>Auto fetch is different to TruthChain </a:t>
            </a:r>
            <a:r>
              <a:rPr lang="en-US" dirty="0" err="1"/>
              <a:t>webapp</a:t>
            </a:r>
            <a:r>
              <a:rPr lang="en-US" dirty="0"/>
              <a:t> </a:t>
            </a:r>
          </a:p>
          <a:p>
            <a:pPr marL="0" indent="0">
              <a:buNone/>
            </a:pPr>
            <a:r>
              <a:rPr lang="en-US" dirty="0"/>
              <a:t>              Writer job is Automated by AI - NLP(python) - Auto fetch </a:t>
            </a:r>
          </a:p>
          <a:p>
            <a:endParaRPr lang="en-US" dirty="0"/>
          </a:p>
        </p:txBody>
      </p:sp>
    </p:spTree>
    <p:extLst>
      <p:ext uri="{BB962C8B-B14F-4D97-AF65-F5344CB8AC3E}">
        <p14:creationId xmlns:p14="http://schemas.microsoft.com/office/powerpoint/2010/main" val="2089933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93666" y="111524"/>
            <a:ext cx="10915649" cy="651933"/>
          </a:xfrm>
        </p:spPr>
        <p:txBody>
          <a:bodyPr/>
          <a:lstStyle/>
          <a:p>
            <a:r>
              <a:rPr lang="en-US" dirty="0">
                <a:solidFill>
                  <a:schemeClr val="accent3"/>
                </a:solidFill>
                <a:latin typeface="Rockwell" panose="02060603020205020403" pitchFamily="18" charset="0"/>
              </a:rPr>
              <a:t>Technology Architecture -  TruthChain Webapp</a:t>
            </a:r>
          </a:p>
        </p:txBody>
      </p:sp>
      <p:sp>
        <p:nvSpPr>
          <p:cNvPr id="5" name="Slide Number Placeholder 4"/>
          <p:cNvSpPr>
            <a:spLocks noGrp="1"/>
          </p:cNvSpPr>
          <p:nvPr>
            <p:ph type="sldNum" sz="quarter" idx="11"/>
          </p:nvPr>
        </p:nvSpPr>
        <p:spPr>
          <a:xfrm>
            <a:off x="11097643" y="6474365"/>
            <a:ext cx="1000448" cy="366183"/>
          </a:xfrm>
        </p:spPr>
        <p:txBody>
          <a:bodyPr/>
          <a:lstStyle/>
          <a:p>
            <a:pPr algn="ctr">
              <a:defRPr/>
            </a:pPr>
            <a:fld id="{A85E9118-4525-4620-91B5-75B9750E007A}" type="slidenum">
              <a:rPr lang="en-US" smtClean="0"/>
              <a:pPr algn="ctr">
                <a:defRPr/>
              </a:pPr>
              <a:t>18</a:t>
            </a:fld>
            <a:endParaRPr lang="en-US" dirty="0"/>
          </a:p>
        </p:txBody>
      </p:sp>
      <p:sp>
        <p:nvSpPr>
          <p:cNvPr id="14" name="Rectangle 13"/>
          <p:cNvSpPr/>
          <p:nvPr/>
        </p:nvSpPr>
        <p:spPr>
          <a:xfrm>
            <a:off x="4110529" y="4057097"/>
            <a:ext cx="4475792" cy="775503"/>
          </a:xfrm>
          <a:prstGeom prst="rect">
            <a:avLst/>
          </a:prstGeom>
          <a:solidFill>
            <a:schemeClr val="accent1">
              <a:lumMod val="40000"/>
              <a:lumOff val="60000"/>
            </a:schemeClr>
          </a:solidFill>
          <a:ln w="12700">
            <a:noFill/>
          </a:ln>
          <a:effectLst>
            <a:outerShdw blurRad="25400" dist="12700" dir="5400000" algn="ctr" rotWithShape="0">
              <a:srgbClr val="000000">
                <a:alpha val="49000"/>
              </a:srgbClr>
            </a:outerShdw>
          </a:effectLst>
        </p:spPr>
        <p:style>
          <a:lnRef idx="2">
            <a:schemeClr val="accent6"/>
          </a:lnRef>
          <a:fillRef idx="1">
            <a:schemeClr val="lt1"/>
          </a:fillRef>
          <a:effectRef idx="0">
            <a:schemeClr val="accent6"/>
          </a:effectRef>
          <a:fontRef idx="minor">
            <a:schemeClr val="dk1"/>
          </a:fontRef>
        </p:style>
        <p:txBody>
          <a:bodyPr rtlCol="0" anchor="b"/>
          <a:lstStyle/>
          <a:p>
            <a:pPr algn="ctr" defTabSz="914377"/>
            <a:endParaRPr lang="en-US" sz="1867" dirty="0">
              <a:solidFill>
                <a:schemeClr val="tx1"/>
              </a:solidFill>
              <a:latin typeface="Segoe UI Light"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1824" y="4151719"/>
            <a:ext cx="396629" cy="396629"/>
          </a:xfrm>
          <a:prstGeom prst="rect">
            <a:avLst/>
          </a:prstGeom>
          <a:ln w="3175">
            <a:noFill/>
          </a:ln>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027" y="4141634"/>
            <a:ext cx="396629" cy="396629"/>
          </a:xfrm>
          <a:prstGeom prst="rect">
            <a:avLst/>
          </a:prstGeom>
          <a:ln w="3175">
            <a:noFill/>
          </a:ln>
          <a:effectLst/>
        </p:spPr>
      </p:pic>
      <p:grpSp>
        <p:nvGrpSpPr>
          <p:cNvPr id="24" name="Group 23"/>
          <p:cNvGrpSpPr/>
          <p:nvPr/>
        </p:nvGrpSpPr>
        <p:grpSpPr>
          <a:xfrm>
            <a:off x="3766482" y="893161"/>
            <a:ext cx="4952647" cy="713916"/>
            <a:chOff x="299255" y="1343092"/>
            <a:chExt cx="3714485" cy="588981"/>
          </a:xfrm>
          <a:effectLst>
            <a:outerShdw blurRad="25400" dist="12700" dir="5400000" algn="t" rotWithShape="0">
              <a:prstClr val="black">
                <a:alpha val="49000"/>
              </a:prstClr>
            </a:outerShdw>
          </a:effectLst>
        </p:grpSpPr>
        <p:sp>
          <p:nvSpPr>
            <p:cNvPr id="25" name="Rectangle 24"/>
            <p:cNvSpPr/>
            <p:nvPr/>
          </p:nvSpPr>
          <p:spPr>
            <a:xfrm>
              <a:off x="299255" y="1343092"/>
              <a:ext cx="3714485" cy="517644"/>
            </a:xfrm>
            <a:prstGeom prst="rect">
              <a:avLst/>
            </a:prstGeom>
            <a:solidFill>
              <a:schemeClr val="accent1">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467" dirty="0">
                  <a:solidFill>
                    <a:schemeClr val="tx1"/>
                  </a:solidFill>
                  <a:latin typeface="Segoe UI Light" panose="020B0502040204020203" pitchFamily="34" charset="0"/>
                </a:rPr>
                <a:t>UI</a:t>
              </a:r>
            </a:p>
          </p:txBody>
        </p:sp>
        <p:sp>
          <p:nvSpPr>
            <p:cNvPr id="26" name="Isosceles Triangle 25"/>
            <p:cNvSpPr/>
            <p:nvPr/>
          </p:nvSpPr>
          <p:spPr>
            <a:xfrm flipV="1">
              <a:off x="3762303" y="1835780"/>
              <a:ext cx="111700" cy="96293"/>
            </a:xfrm>
            <a:prstGeom prst="triangl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p>
          </p:txBody>
        </p:sp>
      </p:grpSp>
      <p:sp>
        <p:nvSpPr>
          <p:cNvPr id="27" name="Rounded Rectangle 26"/>
          <p:cNvSpPr/>
          <p:nvPr/>
        </p:nvSpPr>
        <p:spPr>
          <a:xfrm>
            <a:off x="3802380" y="1186600"/>
            <a:ext cx="1136073" cy="280980"/>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C41"/>
                </a:solidFill>
                <a:latin typeface="Segoe UI Light" panose="020B0502040204020203" pitchFamily="34" charset="0"/>
              </a:rPr>
              <a:t>Html</a:t>
            </a:r>
          </a:p>
        </p:txBody>
      </p:sp>
      <p:sp>
        <p:nvSpPr>
          <p:cNvPr id="28" name="Rounded Rectangle 27"/>
          <p:cNvSpPr/>
          <p:nvPr/>
        </p:nvSpPr>
        <p:spPr>
          <a:xfrm>
            <a:off x="7554229" y="953919"/>
            <a:ext cx="1136073" cy="309079"/>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C41"/>
                </a:solidFill>
                <a:latin typeface="Segoe UI Light" panose="020B0502040204020203" pitchFamily="34" charset="0"/>
              </a:rPr>
              <a:t>Bootstrap</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832" y="4175674"/>
            <a:ext cx="396629" cy="396629"/>
          </a:xfrm>
          <a:prstGeom prst="rect">
            <a:avLst/>
          </a:prstGeom>
          <a:ln w="3175">
            <a:noFill/>
          </a:ln>
          <a:effectLst/>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7932" y="4143286"/>
            <a:ext cx="396629" cy="396629"/>
          </a:xfrm>
          <a:prstGeom prst="rect">
            <a:avLst/>
          </a:prstGeom>
          <a:ln w="3175">
            <a:noFill/>
          </a:ln>
          <a:effec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2728" y="4155639"/>
            <a:ext cx="396629" cy="396629"/>
          </a:xfrm>
          <a:prstGeom prst="rect">
            <a:avLst/>
          </a:prstGeom>
          <a:ln w="3175">
            <a:noFill/>
          </a:ln>
          <a:effectLst/>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5694" y="4143286"/>
            <a:ext cx="360572" cy="394977"/>
          </a:xfrm>
          <a:prstGeom prst="rect">
            <a:avLst/>
          </a:prstGeom>
          <a:ln w="3175">
            <a:noFill/>
          </a:ln>
          <a:effectLst/>
        </p:spPr>
      </p:pic>
      <p:sp>
        <p:nvSpPr>
          <p:cNvPr id="35" name="Rectangle 34"/>
          <p:cNvSpPr/>
          <p:nvPr/>
        </p:nvSpPr>
        <p:spPr>
          <a:xfrm>
            <a:off x="3704442" y="2552204"/>
            <a:ext cx="5076729" cy="2874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Rectangle 36"/>
          <p:cNvSpPr/>
          <p:nvPr/>
        </p:nvSpPr>
        <p:spPr>
          <a:xfrm>
            <a:off x="3704442" y="2921728"/>
            <a:ext cx="5070643" cy="542419"/>
          </a:xfrm>
          <a:prstGeom prst="rect">
            <a:avLst/>
          </a:prstGeom>
          <a:solidFill>
            <a:schemeClr val="accent6">
              <a:lumMod val="40000"/>
              <a:lumOff val="60000"/>
            </a:schemeClr>
          </a:solidFill>
          <a:ln w="12700">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377"/>
            <a:r>
              <a:rPr lang="en-US" sz="1467" dirty="0">
                <a:solidFill>
                  <a:schemeClr val="tx1"/>
                </a:solidFill>
                <a:latin typeface="Segoe UI Light" panose="020B0502040204020203" pitchFamily="34" charset="0"/>
              </a:rPr>
              <a:t>Web3JS</a:t>
            </a:r>
          </a:p>
        </p:txBody>
      </p:sp>
      <p:sp>
        <p:nvSpPr>
          <p:cNvPr id="40" name="Flowchart: Alternate Process 39"/>
          <p:cNvSpPr/>
          <p:nvPr/>
        </p:nvSpPr>
        <p:spPr>
          <a:xfrm>
            <a:off x="4273349" y="3344970"/>
            <a:ext cx="4191224" cy="497545"/>
          </a:xfrm>
          <a:prstGeom prst="flowChartAlternateProcess">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1" name="Straight Arrow Connector 40"/>
          <p:cNvCxnSpPr/>
          <p:nvPr/>
        </p:nvCxnSpPr>
        <p:spPr>
          <a:xfrm>
            <a:off x="4722904" y="3750304"/>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344888" y="3769697"/>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912132" y="3781761"/>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8834" y="3781761"/>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599632" y="3790337"/>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33096" y="3779207"/>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185012" y="2923279"/>
            <a:ext cx="974947" cy="461665"/>
          </a:xfrm>
          <a:prstGeom prst="rect">
            <a:avLst/>
          </a:prstGeom>
          <a:noFill/>
        </p:spPr>
        <p:txBody>
          <a:bodyPr wrap="none" rtlCol="0">
            <a:spAutoFit/>
          </a:bodyPr>
          <a:lstStyle/>
          <a:p>
            <a:r>
              <a:rPr lang="en-US" sz="2400" dirty="0"/>
              <a:t>Proxy</a:t>
            </a:r>
          </a:p>
        </p:txBody>
      </p:sp>
      <p:sp>
        <p:nvSpPr>
          <p:cNvPr id="36" name="Rounded Rectangle 27">
            <a:extLst>
              <a:ext uri="{FF2B5EF4-FFF2-40B4-BE49-F238E27FC236}">
                <a16:creationId xmlns:a16="http://schemas.microsoft.com/office/drawing/2014/main" id="{B5CE96AF-0747-48ED-A092-41AB56C988E9}"/>
              </a:ext>
            </a:extLst>
          </p:cNvPr>
          <p:cNvSpPr/>
          <p:nvPr/>
        </p:nvSpPr>
        <p:spPr>
          <a:xfrm>
            <a:off x="6447932" y="1170670"/>
            <a:ext cx="1136073" cy="309079"/>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C41"/>
                </a:solidFill>
                <a:latin typeface="Segoe UI Light" panose="020B0502040204020203" pitchFamily="34" charset="0"/>
              </a:rPr>
              <a:t>Handlebars JS</a:t>
            </a:r>
          </a:p>
        </p:txBody>
      </p:sp>
      <p:sp>
        <p:nvSpPr>
          <p:cNvPr id="38" name="Rounded Rectangle 27">
            <a:extLst>
              <a:ext uri="{FF2B5EF4-FFF2-40B4-BE49-F238E27FC236}">
                <a16:creationId xmlns:a16="http://schemas.microsoft.com/office/drawing/2014/main" id="{96D461E3-D931-4288-ACB5-B96E312AB40D}"/>
              </a:ext>
            </a:extLst>
          </p:cNvPr>
          <p:cNvSpPr/>
          <p:nvPr/>
        </p:nvSpPr>
        <p:spPr>
          <a:xfrm>
            <a:off x="4938453" y="930549"/>
            <a:ext cx="1136073" cy="309079"/>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13C41"/>
                </a:solidFill>
                <a:latin typeface="Segoe UI Light" panose="020B0502040204020203" pitchFamily="34" charset="0"/>
              </a:rPr>
              <a:t>CSS</a:t>
            </a:r>
          </a:p>
        </p:txBody>
      </p:sp>
      <p:sp>
        <p:nvSpPr>
          <p:cNvPr id="42" name="Rectangle 41">
            <a:extLst>
              <a:ext uri="{FF2B5EF4-FFF2-40B4-BE49-F238E27FC236}">
                <a16:creationId xmlns:a16="http://schemas.microsoft.com/office/drawing/2014/main" id="{63BBB170-66BC-4106-AC85-EBCD4087B357}"/>
              </a:ext>
            </a:extLst>
          </p:cNvPr>
          <p:cNvSpPr/>
          <p:nvPr/>
        </p:nvSpPr>
        <p:spPr>
          <a:xfrm>
            <a:off x="3718981" y="1583257"/>
            <a:ext cx="5019565" cy="921261"/>
          </a:xfrm>
          <a:prstGeom prst="rect">
            <a:avLst/>
          </a:prstGeom>
          <a:solidFill>
            <a:schemeClr val="accent1">
              <a:lumMod val="40000"/>
              <a:lumOff val="60000"/>
            </a:schemeClr>
          </a:solidFill>
          <a:ln w="12700">
            <a:noFill/>
          </a:ln>
          <a:effectLst>
            <a:outerShdw blurRad="25400" dist="127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377"/>
            <a:endParaRPr lang="en-US" sz="1467" dirty="0">
              <a:solidFill>
                <a:srgbClr val="313C41"/>
              </a:solidFill>
              <a:latin typeface="Segoe UI Light" panose="020B0502040204020203" pitchFamily="34" charset="0"/>
            </a:endParaRPr>
          </a:p>
        </p:txBody>
      </p:sp>
      <p:sp>
        <p:nvSpPr>
          <p:cNvPr id="49" name="TextBox 48">
            <a:extLst>
              <a:ext uri="{FF2B5EF4-FFF2-40B4-BE49-F238E27FC236}">
                <a16:creationId xmlns:a16="http://schemas.microsoft.com/office/drawing/2014/main" id="{E787B69D-E126-4777-BDF5-FE6FBC076DEC}"/>
              </a:ext>
            </a:extLst>
          </p:cNvPr>
          <p:cNvSpPr txBox="1"/>
          <p:nvPr/>
        </p:nvSpPr>
        <p:spPr>
          <a:xfrm>
            <a:off x="4064458" y="1780392"/>
            <a:ext cx="4282989" cy="502766"/>
          </a:xfrm>
          <a:prstGeom prst="rect">
            <a:avLst/>
          </a:prstGeom>
          <a:noFill/>
          <a:effectLst/>
        </p:spPr>
        <p:txBody>
          <a:bodyPr wrap="square" rtlCol="0" anchor="ctr">
            <a:spAutoFit/>
          </a:bodyPr>
          <a:lstStyle/>
          <a:p>
            <a:pPr algn="ctr"/>
            <a:r>
              <a:rPr lang="en-US" sz="2667" dirty="0">
                <a:solidFill>
                  <a:srgbClr val="313C41"/>
                </a:solidFill>
                <a:latin typeface="Segoe UI Light" panose="020B0502040204020203" pitchFamily="34" charset="0"/>
              </a:rPr>
              <a:t>Node.js</a:t>
            </a:r>
          </a:p>
        </p:txBody>
      </p:sp>
      <p:sp>
        <p:nvSpPr>
          <p:cNvPr id="51" name="TextBox 50">
            <a:extLst>
              <a:ext uri="{FF2B5EF4-FFF2-40B4-BE49-F238E27FC236}">
                <a16:creationId xmlns:a16="http://schemas.microsoft.com/office/drawing/2014/main" id="{F554DD6D-BCCA-4980-8F0B-457EAE5B2582}"/>
              </a:ext>
            </a:extLst>
          </p:cNvPr>
          <p:cNvSpPr txBox="1"/>
          <p:nvPr/>
        </p:nvSpPr>
        <p:spPr>
          <a:xfrm>
            <a:off x="4286919" y="4765485"/>
            <a:ext cx="4282989" cy="502766"/>
          </a:xfrm>
          <a:prstGeom prst="rect">
            <a:avLst/>
          </a:prstGeom>
          <a:noFill/>
          <a:effectLst/>
        </p:spPr>
        <p:txBody>
          <a:bodyPr wrap="square" rtlCol="0" anchor="ctr">
            <a:spAutoFit/>
          </a:bodyPr>
          <a:lstStyle/>
          <a:p>
            <a:pPr algn="ctr"/>
            <a:r>
              <a:rPr lang="en-US" sz="2667" dirty="0">
                <a:solidFill>
                  <a:srgbClr val="313C41"/>
                </a:solidFill>
                <a:latin typeface="Segoe UI Light" panose="020B0502040204020203" pitchFamily="34" charset="0"/>
              </a:rPr>
              <a:t>Blockchain</a:t>
            </a:r>
          </a:p>
        </p:txBody>
      </p:sp>
      <p:pic>
        <p:nvPicPr>
          <p:cNvPr id="2050" name="Picture 2" descr="Image result for mongodb">
            <a:extLst>
              <a:ext uri="{FF2B5EF4-FFF2-40B4-BE49-F238E27FC236}">
                <a16:creationId xmlns:a16="http://schemas.microsoft.com/office/drawing/2014/main" id="{24ED6F03-C0AF-440B-8C76-B8CA4EE0833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33142" y="3890280"/>
            <a:ext cx="1668973" cy="1955891"/>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B7683C7F-01C0-4A81-9BA1-745811658BDD}"/>
              </a:ext>
            </a:extLst>
          </p:cNvPr>
          <p:cNvSpPr/>
          <p:nvPr/>
        </p:nvSpPr>
        <p:spPr>
          <a:xfrm>
            <a:off x="10699668" y="2055763"/>
            <a:ext cx="166254" cy="20013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9EAE5BFF-A7AA-423D-BFA3-3DDEFBDF837E}"/>
              </a:ext>
            </a:extLst>
          </p:cNvPr>
          <p:cNvSpPr/>
          <p:nvPr/>
        </p:nvSpPr>
        <p:spPr>
          <a:xfrm>
            <a:off x="8786047" y="1947553"/>
            <a:ext cx="1996748" cy="1082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mage result for digital ocean">
            <a:extLst>
              <a:ext uri="{FF2B5EF4-FFF2-40B4-BE49-F238E27FC236}">
                <a16:creationId xmlns:a16="http://schemas.microsoft.com/office/drawing/2014/main" id="{F9981D0B-FA28-42C4-9779-3A73867EA62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522" y="3698748"/>
            <a:ext cx="2508213" cy="250821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8145F8A-0EE3-47AF-A6CE-9CFC2A4A2396}"/>
              </a:ext>
            </a:extLst>
          </p:cNvPr>
          <p:cNvSpPr txBox="1"/>
          <p:nvPr/>
        </p:nvSpPr>
        <p:spPr>
          <a:xfrm>
            <a:off x="393666" y="2778826"/>
            <a:ext cx="2677336" cy="923330"/>
          </a:xfrm>
          <a:prstGeom prst="rect">
            <a:avLst/>
          </a:prstGeom>
          <a:noFill/>
        </p:spPr>
        <p:txBody>
          <a:bodyPr wrap="none" rtlCol="0">
            <a:spAutoFit/>
          </a:bodyPr>
          <a:lstStyle/>
          <a:p>
            <a:r>
              <a:rPr lang="en-US" dirty="0"/>
              <a:t>All required software's </a:t>
            </a:r>
          </a:p>
          <a:p>
            <a:r>
              <a:rPr lang="en-US" dirty="0"/>
              <a:t>Deployed into </a:t>
            </a:r>
          </a:p>
          <a:p>
            <a:r>
              <a:rPr lang="en-US" dirty="0"/>
              <a:t>Cloud – Digital Ocean</a:t>
            </a:r>
          </a:p>
        </p:txBody>
      </p:sp>
      <p:sp>
        <p:nvSpPr>
          <p:cNvPr id="2" name="TextBox 1">
            <a:extLst>
              <a:ext uri="{FF2B5EF4-FFF2-40B4-BE49-F238E27FC236}">
                <a16:creationId xmlns:a16="http://schemas.microsoft.com/office/drawing/2014/main" id="{A0FFFF50-F848-4BC5-AE17-6FAD8EB5C80A}"/>
              </a:ext>
            </a:extLst>
          </p:cNvPr>
          <p:cNvSpPr txBox="1"/>
          <p:nvPr/>
        </p:nvSpPr>
        <p:spPr>
          <a:xfrm>
            <a:off x="4488873" y="4512623"/>
            <a:ext cx="628698" cy="261610"/>
          </a:xfrm>
          <a:prstGeom prst="rect">
            <a:avLst/>
          </a:prstGeom>
          <a:noFill/>
        </p:spPr>
        <p:txBody>
          <a:bodyPr wrap="none" rtlCol="0">
            <a:spAutoFit/>
          </a:bodyPr>
          <a:lstStyle/>
          <a:p>
            <a:r>
              <a:rPr lang="en-US" sz="1100" dirty="0"/>
              <a:t>Block1</a:t>
            </a:r>
          </a:p>
        </p:txBody>
      </p:sp>
      <p:sp>
        <p:nvSpPr>
          <p:cNvPr id="39" name="TextBox 38">
            <a:extLst>
              <a:ext uri="{FF2B5EF4-FFF2-40B4-BE49-F238E27FC236}">
                <a16:creationId xmlns:a16="http://schemas.microsoft.com/office/drawing/2014/main" id="{018BF383-9B14-41C1-8281-6127BFA11EE3}"/>
              </a:ext>
            </a:extLst>
          </p:cNvPr>
          <p:cNvSpPr txBox="1"/>
          <p:nvPr/>
        </p:nvSpPr>
        <p:spPr>
          <a:xfrm>
            <a:off x="5128161" y="4522519"/>
            <a:ext cx="628698" cy="261610"/>
          </a:xfrm>
          <a:prstGeom prst="rect">
            <a:avLst/>
          </a:prstGeom>
          <a:noFill/>
        </p:spPr>
        <p:txBody>
          <a:bodyPr wrap="none" rtlCol="0">
            <a:spAutoFit/>
          </a:bodyPr>
          <a:lstStyle/>
          <a:p>
            <a:r>
              <a:rPr lang="en-US" sz="1100" dirty="0"/>
              <a:t>Block2</a:t>
            </a:r>
          </a:p>
        </p:txBody>
      </p:sp>
      <p:sp>
        <p:nvSpPr>
          <p:cNvPr id="48" name="TextBox 47">
            <a:extLst>
              <a:ext uri="{FF2B5EF4-FFF2-40B4-BE49-F238E27FC236}">
                <a16:creationId xmlns:a16="http://schemas.microsoft.com/office/drawing/2014/main" id="{8142CFF3-B944-47FB-B4A8-711C91AA9049}"/>
              </a:ext>
            </a:extLst>
          </p:cNvPr>
          <p:cNvSpPr txBox="1"/>
          <p:nvPr/>
        </p:nvSpPr>
        <p:spPr>
          <a:xfrm>
            <a:off x="5696198" y="4520540"/>
            <a:ext cx="628698" cy="261610"/>
          </a:xfrm>
          <a:prstGeom prst="rect">
            <a:avLst/>
          </a:prstGeom>
          <a:noFill/>
        </p:spPr>
        <p:txBody>
          <a:bodyPr wrap="none" rtlCol="0">
            <a:spAutoFit/>
          </a:bodyPr>
          <a:lstStyle/>
          <a:p>
            <a:r>
              <a:rPr lang="en-US" sz="1100" dirty="0"/>
              <a:t>Block3</a:t>
            </a:r>
          </a:p>
        </p:txBody>
      </p:sp>
      <p:sp>
        <p:nvSpPr>
          <p:cNvPr id="52" name="TextBox 51">
            <a:extLst>
              <a:ext uri="{FF2B5EF4-FFF2-40B4-BE49-F238E27FC236}">
                <a16:creationId xmlns:a16="http://schemas.microsoft.com/office/drawing/2014/main" id="{EDF2D11F-A114-4AB6-A02E-36EC53AF64CD}"/>
              </a:ext>
            </a:extLst>
          </p:cNvPr>
          <p:cNvSpPr txBox="1"/>
          <p:nvPr/>
        </p:nvSpPr>
        <p:spPr>
          <a:xfrm>
            <a:off x="6371112" y="4530436"/>
            <a:ext cx="628698" cy="261610"/>
          </a:xfrm>
          <a:prstGeom prst="rect">
            <a:avLst/>
          </a:prstGeom>
          <a:noFill/>
        </p:spPr>
        <p:txBody>
          <a:bodyPr wrap="none" rtlCol="0">
            <a:spAutoFit/>
          </a:bodyPr>
          <a:lstStyle/>
          <a:p>
            <a:r>
              <a:rPr lang="en-US" sz="1100" dirty="0"/>
              <a:t>Block4</a:t>
            </a:r>
          </a:p>
        </p:txBody>
      </p:sp>
      <p:sp>
        <p:nvSpPr>
          <p:cNvPr id="53" name="TextBox 52">
            <a:extLst>
              <a:ext uri="{FF2B5EF4-FFF2-40B4-BE49-F238E27FC236}">
                <a16:creationId xmlns:a16="http://schemas.microsoft.com/office/drawing/2014/main" id="{70C48F25-3F50-4E0F-8AB3-183E8CE78C62}"/>
              </a:ext>
            </a:extLst>
          </p:cNvPr>
          <p:cNvSpPr txBox="1"/>
          <p:nvPr/>
        </p:nvSpPr>
        <p:spPr>
          <a:xfrm>
            <a:off x="6998525" y="4528456"/>
            <a:ext cx="628698" cy="261610"/>
          </a:xfrm>
          <a:prstGeom prst="rect">
            <a:avLst/>
          </a:prstGeom>
          <a:noFill/>
        </p:spPr>
        <p:txBody>
          <a:bodyPr wrap="none" rtlCol="0">
            <a:spAutoFit/>
          </a:bodyPr>
          <a:lstStyle/>
          <a:p>
            <a:r>
              <a:rPr lang="en-US" sz="1100" dirty="0"/>
              <a:t>Block5</a:t>
            </a:r>
          </a:p>
        </p:txBody>
      </p:sp>
      <p:sp>
        <p:nvSpPr>
          <p:cNvPr id="54" name="TextBox 53">
            <a:extLst>
              <a:ext uri="{FF2B5EF4-FFF2-40B4-BE49-F238E27FC236}">
                <a16:creationId xmlns:a16="http://schemas.microsoft.com/office/drawing/2014/main" id="{A4CD99D5-9C79-450A-A336-4FC16E6DB928}"/>
              </a:ext>
            </a:extLst>
          </p:cNvPr>
          <p:cNvSpPr txBox="1"/>
          <p:nvPr/>
        </p:nvSpPr>
        <p:spPr>
          <a:xfrm>
            <a:off x="7685314" y="4514602"/>
            <a:ext cx="654346" cy="261610"/>
          </a:xfrm>
          <a:prstGeom prst="rect">
            <a:avLst/>
          </a:prstGeom>
          <a:noFill/>
        </p:spPr>
        <p:txBody>
          <a:bodyPr wrap="none" rtlCol="0">
            <a:spAutoFit/>
          </a:bodyPr>
          <a:lstStyle/>
          <a:p>
            <a:r>
              <a:rPr lang="en-US" sz="1100" dirty="0" err="1"/>
              <a:t>BlockN</a:t>
            </a:r>
            <a:endParaRPr lang="en-US" sz="1100" dirty="0"/>
          </a:p>
        </p:txBody>
      </p:sp>
    </p:spTree>
    <p:extLst>
      <p:ext uri="{BB962C8B-B14F-4D97-AF65-F5344CB8AC3E}">
        <p14:creationId xmlns:p14="http://schemas.microsoft.com/office/powerpoint/2010/main" val="296867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88133" y="224118"/>
            <a:ext cx="10915649" cy="651933"/>
          </a:xfrm>
        </p:spPr>
        <p:txBody>
          <a:bodyPr/>
          <a:lstStyle/>
          <a:p>
            <a:r>
              <a:rPr lang="en-US" dirty="0">
                <a:solidFill>
                  <a:schemeClr val="accent3"/>
                </a:solidFill>
                <a:latin typeface="Rockwell" panose="02060603020205020403" pitchFamily="18" charset="0"/>
              </a:rPr>
              <a:t>Technology Stack</a:t>
            </a:r>
          </a:p>
        </p:txBody>
      </p:sp>
      <p:sp>
        <p:nvSpPr>
          <p:cNvPr id="5" name="Slide Number Placeholder 4"/>
          <p:cNvSpPr>
            <a:spLocks noGrp="1"/>
          </p:cNvSpPr>
          <p:nvPr>
            <p:ph type="sldNum" sz="quarter" idx="11"/>
          </p:nvPr>
        </p:nvSpPr>
        <p:spPr>
          <a:xfrm>
            <a:off x="11097643" y="6474365"/>
            <a:ext cx="1000448" cy="366183"/>
          </a:xfrm>
        </p:spPr>
        <p:txBody>
          <a:bodyPr/>
          <a:lstStyle/>
          <a:p>
            <a:pPr algn="ctr">
              <a:defRPr/>
            </a:pPr>
            <a:fld id="{A85E9118-4525-4620-91B5-75B9750E007A}" type="slidenum">
              <a:rPr lang="en-US" smtClean="0"/>
              <a:pPr algn="ctr">
                <a:defRPr/>
              </a:pPr>
              <a:t>19</a:t>
            </a:fld>
            <a:endParaRPr lang="en-US" dirty="0"/>
          </a:p>
        </p:txBody>
      </p:sp>
      <p:sp>
        <p:nvSpPr>
          <p:cNvPr id="2" name="TextBox 1"/>
          <p:cNvSpPr txBox="1"/>
          <p:nvPr/>
        </p:nvSpPr>
        <p:spPr>
          <a:xfrm>
            <a:off x="624005" y="1474209"/>
            <a:ext cx="6416195" cy="4607095"/>
          </a:xfrm>
          <a:prstGeom prst="rect">
            <a:avLst/>
          </a:prstGeom>
          <a:noFill/>
        </p:spPr>
        <p:txBody>
          <a:bodyPr wrap="square" rtlCol="0">
            <a:spAutoFit/>
          </a:bodyPr>
          <a:lstStyle/>
          <a:p>
            <a:pPr marL="380990" indent="-380990">
              <a:buFont typeface="Wingdings" panose="05000000000000000000" pitchFamily="2" charset="2"/>
              <a:buChar char="q"/>
            </a:pPr>
            <a:r>
              <a:rPr lang="en-US" sz="2667" dirty="0"/>
              <a:t>JavaScript</a:t>
            </a:r>
          </a:p>
          <a:p>
            <a:pPr marL="380990" indent="-380990">
              <a:buFont typeface="Wingdings" panose="05000000000000000000" pitchFamily="2" charset="2"/>
              <a:buChar char="q"/>
            </a:pPr>
            <a:r>
              <a:rPr lang="en-US" sz="2667" dirty="0"/>
              <a:t>Html, CSS</a:t>
            </a:r>
          </a:p>
          <a:p>
            <a:pPr marL="380990" indent="-380990">
              <a:buFont typeface="Wingdings" panose="05000000000000000000" pitchFamily="2" charset="2"/>
              <a:buChar char="q"/>
            </a:pPr>
            <a:r>
              <a:rPr lang="en-US" sz="2667" dirty="0"/>
              <a:t>Bootstrap</a:t>
            </a:r>
          </a:p>
          <a:p>
            <a:pPr marL="380990" indent="-380990">
              <a:buFont typeface="Wingdings" panose="05000000000000000000" pitchFamily="2" charset="2"/>
              <a:buChar char="q"/>
            </a:pPr>
            <a:r>
              <a:rPr lang="en-US" sz="2667" dirty="0">
                <a:solidFill>
                  <a:srgbClr val="007CBA"/>
                </a:solidFill>
              </a:rPr>
              <a:t>Web3js</a:t>
            </a:r>
          </a:p>
          <a:p>
            <a:pPr marL="380990" indent="-380990">
              <a:buFont typeface="Wingdings" panose="05000000000000000000" pitchFamily="2" charset="2"/>
              <a:buChar char="q"/>
            </a:pPr>
            <a:r>
              <a:rPr lang="en-US" sz="2667" dirty="0">
                <a:solidFill>
                  <a:srgbClr val="007CBA"/>
                </a:solidFill>
              </a:rPr>
              <a:t>REST</a:t>
            </a:r>
          </a:p>
          <a:p>
            <a:pPr marL="380990" indent="-380990">
              <a:buFont typeface="Wingdings" panose="05000000000000000000" pitchFamily="2" charset="2"/>
              <a:buChar char="q"/>
            </a:pPr>
            <a:r>
              <a:rPr lang="en-US" sz="2667" dirty="0" err="1">
                <a:solidFill>
                  <a:srgbClr val="007CBA"/>
                </a:solidFill>
              </a:rPr>
              <a:t>Websockets</a:t>
            </a:r>
            <a:r>
              <a:rPr lang="en-US" sz="2667" dirty="0">
                <a:solidFill>
                  <a:srgbClr val="007CBA"/>
                </a:solidFill>
              </a:rPr>
              <a:t>- Socket.io</a:t>
            </a:r>
          </a:p>
          <a:p>
            <a:pPr marL="380990" indent="-380990">
              <a:buFont typeface="Wingdings" panose="05000000000000000000" pitchFamily="2" charset="2"/>
              <a:buChar char="q"/>
            </a:pPr>
            <a:r>
              <a:rPr lang="en-US" sz="2667" dirty="0"/>
              <a:t>CK Editor</a:t>
            </a:r>
          </a:p>
          <a:p>
            <a:pPr marL="380990" indent="-380990">
              <a:buFont typeface="Wingdings" panose="05000000000000000000" pitchFamily="2" charset="2"/>
              <a:buChar char="q"/>
            </a:pPr>
            <a:r>
              <a:rPr lang="en-US" sz="2667" dirty="0"/>
              <a:t>Solidity Language-(contracts)</a:t>
            </a:r>
          </a:p>
          <a:p>
            <a:pPr marL="380990" indent="-380990">
              <a:buFont typeface="Wingdings" panose="05000000000000000000" pitchFamily="2" charset="2"/>
              <a:buChar char="q"/>
            </a:pPr>
            <a:r>
              <a:rPr lang="en-US" sz="2667" dirty="0"/>
              <a:t>Ethereum (testRPC)</a:t>
            </a:r>
          </a:p>
          <a:p>
            <a:pPr marL="380990" indent="-380990">
              <a:buFont typeface="Wingdings" panose="05000000000000000000" pitchFamily="2" charset="2"/>
              <a:buChar char="q"/>
            </a:pPr>
            <a:r>
              <a:rPr lang="en-US" sz="2667" dirty="0"/>
              <a:t>Express Framework</a:t>
            </a:r>
          </a:p>
          <a:p>
            <a:pPr marL="380990" indent="-380990">
              <a:buFont typeface="Wingdings" panose="05000000000000000000" pitchFamily="2" charset="2"/>
              <a:buChar char="q"/>
            </a:pPr>
            <a:r>
              <a:rPr lang="en-US" sz="2667" dirty="0"/>
              <a:t>Express Sessions</a:t>
            </a:r>
          </a:p>
        </p:txBody>
      </p:sp>
      <p:pic>
        <p:nvPicPr>
          <p:cNvPr id="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498" y="3084343"/>
            <a:ext cx="2529711" cy="2146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olidity logo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3890" y="572344"/>
            <a:ext cx="3593709" cy="20214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digital ocean">
            <a:extLst>
              <a:ext uri="{FF2B5EF4-FFF2-40B4-BE49-F238E27FC236}">
                <a16:creationId xmlns:a16="http://schemas.microsoft.com/office/drawing/2014/main" id="{63727B6B-EC4C-4A30-B9E9-E08808A5987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04710" y="3482295"/>
            <a:ext cx="1915040" cy="19150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mongodb">
            <a:extLst>
              <a:ext uri="{FF2B5EF4-FFF2-40B4-BE49-F238E27FC236}">
                <a16:creationId xmlns:a16="http://schemas.microsoft.com/office/drawing/2014/main" id="{B77174AA-3804-45A2-A9C9-24CA967210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0490" y="224118"/>
            <a:ext cx="2319213" cy="27179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nodejs">
            <a:extLst>
              <a:ext uri="{FF2B5EF4-FFF2-40B4-BE49-F238E27FC236}">
                <a16:creationId xmlns:a16="http://schemas.microsoft.com/office/drawing/2014/main" id="{438B4424-194A-4CAC-8136-3E7E36BB0D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12593" y="506167"/>
            <a:ext cx="3100101" cy="189909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k editor logo">
            <a:extLst>
              <a:ext uri="{FF2B5EF4-FFF2-40B4-BE49-F238E27FC236}">
                <a16:creationId xmlns:a16="http://schemas.microsoft.com/office/drawing/2014/main" id="{7EEA8B34-B8A6-4BE0-9C8E-E362121C8D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2819" y="5266361"/>
            <a:ext cx="3344265" cy="120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5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dirty="0"/>
              <a:t>Exhibit title</a:t>
            </a:r>
          </a:p>
        </p:txBody>
      </p:sp>
      <p:grpSp>
        <p:nvGrpSpPr>
          <p:cNvPr id="8" name="Group 7"/>
          <p:cNvGrpSpPr/>
          <p:nvPr/>
        </p:nvGrpSpPr>
        <p:grpSpPr>
          <a:xfrm>
            <a:off x="1385887" y="1952958"/>
            <a:ext cx="3186113" cy="1983441"/>
            <a:chOff x="985837" y="1952958"/>
            <a:chExt cx="3186113" cy="1983441"/>
          </a:xfrm>
        </p:grpSpPr>
        <p:sp>
          <p:nvSpPr>
            <p:cNvPr id="4" name="TextBox 3"/>
            <p:cNvSpPr txBox="1"/>
            <p:nvPr/>
          </p:nvSpPr>
          <p:spPr>
            <a:xfrm>
              <a:off x="985837" y="1952958"/>
              <a:ext cx="3186113" cy="461665"/>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Rockwell" panose="02060603020205020403" pitchFamily="18" charset="0"/>
                  <a:ea typeface="+mn-ea"/>
                  <a:cs typeface="+mn-cs"/>
                </a:rPr>
                <a:t>Title </a:t>
              </a:r>
            </a:p>
          </p:txBody>
        </p:sp>
        <p:cxnSp>
          <p:nvCxnSpPr>
            <p:cNvPr id="6" name="Straight Connector 5"/>
            <p:cNvCxnSpPr/>
            <p:nvPr/>
          </p:nvCxnSpPr>
          <p:spPr>
            <a:xfrm>
              <a:off x="985837" y="2457510"/>
              <a:ext cx="3186113"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85837" y="2514600"/>
              <a:ext cx="3186113" cy="1421799"/>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 </a:t>
              </a:r>
            </a:p>
          </p:txBody>
        </p:sp>
      </p:grpSp>
      <p:grpSp>
        <p:nvGrpSpPr>
          <p:cNvPr id="9" name="Group 8"/>
          <p:cNvGrpSpPr/>
          <p:nvPr/>
        </p:nvGrpSpPr>
        <p:grpSpPr>
          <a:xfrm>
            <a:off x="6700837" y="1952958"/>
            <a:ext cx="3186113" cy="2038970"/>
            <a:chOff x="985837" y="1952958"/>
            <a:chExt cx="3186113" cy="2038970"/>
          </a:xfrm>
        </p:grpSpPr>
        <p:sp>
          <p:nvSpPr>
            <p:cNvPr id="10" name="TextBox 9"/>
            <p:cNvSpPr txBox="1"/>
            <p:nvPr/>
          </p:nvSpPr>
          <p:spPr>
            <a:xfrm>
              <a:off x="985837" y="1952958"/>
              <a:ext cx="3186113" cy="461665"/>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Rockwell" panose="02060603020205020403" pitchFamily="18" charset="0"/>
                  <a:ea typeface="+mn-ea"/>
                  <a:cs typeface="+mn-cs"/>
                </a:rPr>
                <a:t>Title </a:t>
              </a:r>
            </a:p>
          </p:txBody>
        </p:sp>
        <p:cxnSp>
          <p:nvCxnSpPr>
            <p:cNvPr id="11" name="Straight Connector 10"/>
            <p:cNvCxnSpPr/>
            <p:nvPr/>
          </p:nvCxnSpPr>
          <p:spPr>
            <a:xfrm>
              <a:off x="985837" y="2457510"/>
              <a:ext cx="318611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85837" y="2514600"/>
              <a:ext cx="3186113" cy="1477328"/>
            </a:xfrm>
            <a:prstGeom prst="rect">
              <a:avLst/>
            </a:prstGeom>
            <a:noFill/>
          </p:spPr>
          <p:txBody>
            <a:bodyPr wrap="square" rtlCol="0">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 </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lumMod val="50000"/>
                      <a:lumOff val="50000"/>
                    </a:prstClr>
                  </a:solidFill>
                  <a:effectLst/>
                  <a:uLnTx/>
                  <a:uFillTx/>
                  <a:latin typeface="Century Gothic" panose="020B0502020202020204" pitchFamily="34" charset="0"/>
                  <a:ea typeface="+mn-ea"/>
                  <a:cs typeface="+mn-cs"/>
                </a:rPr>
                <a:t>Text </a:t>
              </a:r>
            </a:p>
          </p:txBody>
        </p:sp>
      </p:grpSp>
      <p:grpSp>
        <p:nvGrpSpPr>
          <p:cNvPr id="17" name="Group 16"/>
          <p:cNvGrpSpPr/>
          <p:nvPr/>
        </p:nvGrpSpPr>
        <p:grpSpPr>
          <a:xfrm>
            <a:off x="4010026" y="5022057"/>
            <a:ext cx="4171949" cy="642938"/>
            <a:chOff x="3128963" y="4700588"/>
            <a:chExt cx="4171949" cy="642938"/>
          </a:xfrm>
        </p:grpSpPr>
        <p:sp>
          <p:nvSpPr>
            <p:cNvPr id="13" name="Rectangle 12"/>
            <p:cNvSpPr/>
            <p:nvPr/>
          </p:nvSpPr>
          <p:spPr>
            <a:xfrm>
              <a:off x="3128963" y="4700588"/>
              <a:ext cx="800100" cy="64293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4252913" y="4700588"/>
              <a:ext cx="800100" cy="6429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p:cNvSpPr/>
            <p:nvPr/>
          </p:nvSpPr>
          <p:spPr>
            <a:xfrm>
              <a:off x="5376863" y="4700588"/>
              <a:ext cx="800100" cy="64293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p:cNvSpPr/>
            <p:nvPr/>
          </p:nvSpPr>
          <p:spPr>
            <a:xfrm>
              <a:off x="6500812" y="4700588"/>
              <a:ext cx="800100" cy="64293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795001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9475-605F-40D5-9B0D-6C75ECC348FE}"/>
              </a:ext>
            </a:extLst>
          </p:cNvPr>
          <p:cNvSpPr>
            <a:spLocks noGrp="1"/>
          </p:cNvSpPr>
          <p:nvPr>
            <p:ph type="title"/>
          </p:nvPr>
        </p:nvSpPr>
        <p:spPr>
          <a:xfrm>
            <a:off x="135473" y="215211"/>
            <a:ext cx="4842274" cy="758566"/>
          </a:xfrm>
        </p:spPr>
        <p:style>
          <a:lnRef idx="2">
            <a:schemeClr val="accent1"/>
          </a:lnRef>
          <a:fillRef idx="1">
            <a:schemeClr val="lt1"/>
          </a:fillRef>
          <a:effectRef idx="0">
            <a:schemeClr val="accent1"/>
          </a:effectRef>
          <a:fontRef idx="minor">
            <a:schemeClr val="dk1"/>
          </a:fontRef>
        </p:style>
        <p:txBody>
          <a:bodyPr/>
          <a:lstStyle/>
          <a:p>
            <a:r>
              <a:rPr lang="en-US" dirty="0"/>
              <a:t>Architecture: IDM</a:t>
            </a:r>
          </a:p>
        </p:txBody>
      </p:sp>
      <p:sp>
        <p:nvSpPr>
          <p:cNvPr id="4" name="TextBox 3">
            <a:extLst>
              <a:ext uri="{FF2B5EF4-FFF2-40B4-BE49-F238E27FC236}">
                <a16:creationId xmlns:a16="http://schemas.microsoft.com/office/drawing/2014/main" id="{5D9EC0D2-F941-47E4-B993-C09423E80C2A}"/>
              </a:ext>
            </a:extLst>
          </p:cNvPr>
          <p:cNvSpPr txBox="1"/>
          <p:nvPr/>
        </p:nvSpPr>
        <p:spPr>
          <a:xfrm>
            <a:off x="646111" y="6210795"/>
            <a:ext cx="4331635" cy="461665"/>
          </a:xfrm>
          <a:prstGeom prst="rect">
            <a:avLst/>
          </a:prstGeom>
          <a:noFill/>
        </p:spPr>
        <p:txBody>
          <a:bodyPr wrap="none" rtlCol="0">
            <a:spAutoFit/>
          </a:bodyPr>
          <a:lstStyle/>
          <a:p>
            <a:r>
              <a:rPr lang="en-US" sz="2400" dirty="0">
                <a:solidFill>
                  <a:srgbClr val="FF0000"/>
                </a:solidFill>
              </a:rPr>
              <a:t>Status: </a:t>
            </a:r>
            <a:r>
              <a:rPr lang="en-US" sz="2400" dirty="0">
                <a:solidFill>
                  <a:srgbClr val="00B050"/>
                </a:solidFill>
              </a:rPr>
              <a:t>Completed, Working</a:t>
            </a:r>
          </a:p>
        </p:txBody>
      </p:sp>
      <p:pic>
        <p:nvPicPr>
          <p:cNvPr id="6" name="Picture 5">
            <a:extLst>
              <a:ext uri="{FF2B5EF4-FFF2-40B4-BE49-F238E27FC236}">
                <a16:creationId xmlns:a16="http://schemas.microsoft.com/office/drawing/2014/main" id="{16F61A8B-3DF8-412E-A511-5D2A43745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1121" y="101711"/>
            <a:ext cx="4867283" cy="647760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41570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0CFEA-7B99-48BA-B614-758976D51566}"/>
              </a:ext>
            </a:extLst>
          </p:cNvPr>
          <p:cNvSpPr>
            <a:spLocks noGrp="1"/>
          </p:cNvSpPr>
          <p:nvPr>
            <p:ph type="title"/>
          </p:nvPr>
        </p:nvSpPr>
        <p:spPr>
          <a:xfrm>
            <a:off x="206725" y="191461"/>
            <a:ext cx="4816538" cy="700265"/>
          </a:xfrm>
        </p:spPr>
        <p:style>
          <a:lnRef idx="2">
            <a:schemeClr val="accent1"/>
          </a:lnRef>
          <a:fillRef idx="1">
            <a:schemeClr val="lt1"/>
          </a:fillRef>
          <a:effectRef idx="0">
            <a:schemeClr val="accent1"/>
          </a:effectRef>
          <a:fontRef idx="minor">
            <a:schemeClr val="dk1"/>
          </a:fontRef>
        </p:style>
        <p:txBody>
          <a:bodyPr/>
          <a:lstStyle/>
          <a:p>
            <a:r>
              <a:rPr lang="en-US" dirty="0"/>
              <a:t>Architecture: IAM</a:t>
            </a:r>
          </a:p>
        </p:txBody>
      </p:sp>
      <p:sp>
        <p:nvSpPr>
          <p:cNvPr id="5" name="Rectangle 4">
            <a:extLst>
              <a:ext uri="{FF2B5EF4-FFF2-40B4-BE49-F238E27FC236}">
                <a16:creationId xmlns:a16="http://schemas.microsoft.com/office/drawing/2014/main" id="{F6065428-8871-4A0B-9166-932E632D93DB}"/>
              </a:ext>
            </a:extLst>
          </p:cNvPr>
          <p:cNvSpPr/>
          <p:nvPr/>
        </p:nvSpPr>
        <p:spPr>
          <a:xfrm>
            <a:off x="101306" y="6262001"/>
            <a:ext cx="4331635" cy="461665"/>
          </a:xfrm>
          <a:prstGeom prst="rect">
            <a:avLst/>
          </a:prstGeom>
        </p:spPr>
        <p:txBody>
          <a:bodyPr wrap="none">
            <a:spAutoFit/>
          </a:bodyPr>
          <a:lstStyle/>
          <a:p>
            <a:pPr lvl="0"/>
            <a:r>
              <a:rPr lang="en-US" sz="2400" dirty="0">
                <a:solidFill>
                  <a:srgbClr val="FF0000"/>
                </a:solidFill>
              </a:rPr>
              <a:t>Status: </a:t>
            </a:r>
            <a:r>
              <a:rPr lang="en-US" sz="2400" dirty="0">
                <a:solidFill>
                  <a:srgbClr val="00B050"/>
                </a:solidFill>
              </a:rPr>
              <a:t>Completed, Working</a:t>
            </a:r>
          </a:p>
        </p:txBody>
      </p:sp>
      <p:pic>
        <p:nvPicPr>
          <p:cNvPr id="7" name="Picture 6">
            <a:extLst>
              <a:ext uri="{FF2B5EF4-FFF2-40B4-BE49-F238E27FC236}">
                <a16:creationId xmlns:a16="http://schemas.microsoft.com/office/drawing/2014/main" id="{45D3914E-D99B-4ADB-B89B-1F43342B1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4869" y="1152983"/>
            <a:ext cx="5976669" cy="5652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63519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B7E69-3A6D-4402-8AA1-AC24D0359E5C}"/>
              </a:ext>
            </a:extLst>
          </p:cNvPr>
          <p:cNvSpPr>
            <a:spLocks noGrp="1"/>
          </p:cNvSpPr>
          <p:nvPr>
            <p:ph type="title"/>
          </p:nvPr>
        </p:nvSpPr>
        <p:spPr>
          <a:xfrm>
            <a:off x="125057" y="120209"/>
            <a:ext cx="3581504" cy="585595"/>
          </a:xfrm>
        </p:spPr>
        <p:style>
          <a:lnRef idx="2">
            <a:schemeClr val="accent1"/>
          </a:lnRef>
          <a:fillRef idx="1">
            <a:schemeClr val="lt1"/>
          </a:fillRef>
          <a:effectRef idx="0">
            <a:schemeClr val="accent1"/>
          </a:effectRef>
          <a:fontRef idx="minor">
            <a:schemeClr val="dk1"/>
          </a:fontRef>
        </p:style>
        <p:txBody>
          <a:bodyPr/>
          <a:lstStyle/>
          <a:p>
            <a:r>
              <a:rPr lang="en-US" sz="3200" dirty="0">
                <a:solidFill>
                  <a:srgbClr val="FF0000"/>
                </a:solidFill>
              </a:rPr>
              <a:t>Full Architecture: </a:t>
            </a:r>
          </a:p>
        </p:txBody>
      </p:sp>
      <p:sp>
        <p:nvSpPr>
          <p:cNvPr id="5" name="Rectangle 4">
            <a:extLst>
              <a:ext uri="{FF2B5EF4-FFF2-40B4-BE49-F238E27FC236}">
                <a16:creationId xmlns:a16="http://schemas.microsoft.com/office/drawing/2014/main" id="{8024A932-39EB-45CE-B407-3FB65B9AB372}"/>
              </a:ext>
            </a:extLst>
          </p:cNvPr>
          <p:cNvSpPr/>
          <p:nvPr/>
        </p:nvSpPr>
        <p:spPr>
          <a:xfrm>
            <a:off x="125057" y="6285752"/>
            <a:ext cx="4331635" cy="461665"/>
          </a:xfrm>
          <a:prstGeom prst="rect">
            <a:avLst/>
          </a:prstGeom>
        </p:spPr>
        <p:txBody>
          <a:bodyPr wrap="none">
            <a:spAutoFit/>
          </a:bodyPr>
          <a:lstStyle/>
          <a:p>
            <a:pPr lvl="0"/>
            <a:r>
              <a:rPr lang="en-US" sz="2400" dirty="0">
                <a:solidFill>
                  <a:srgbClr val="FF0000"/>
                </a:solidFill>
              </a:rPr>
              <a:t>Status: </a:t>
            </a:r>
            <a:r>
              <a:rPr lang="en-US" sz="2400" dirty="0">
                <a:solidFill>
                  <a:srgbClr val="00B050"/>
                </a:solidFill>
              </a:rPr>
              <a:t>Completed, Working</a:t>
            </a:r>
          </a:p>
        </p:txBody>
      </p:sp>
      <p:pic>
        <p:nvPicPr>
          <p:cNvPr id="7" name="Picture 6">
            <a:extLst>
              <a:ext uri="{FF2B5EF4-FFF2-40B4-BE49-F238E27FC236}">
                <a16:creationId xmlns:a16="http://schemas.microsoft.com/office/drawing/2014/main" id="{62CD21CF-CB99-497C-9711-E88BCB54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299" y="812682"/>
            <a:ext cx="8353737" cy="5569158"/>
          </a:xfrm>
          <a:prstGeom prst="rect">
            <a:avLst/>
          </a:prstGeom>
        </p:spPr>
      </p:pic>
    </p:spTree>
    <p:extLst>
      <p:ext uri="{BB962C8B-B14F-4D97-AF65-F5344CB8AC3E}">
        <p14:creationId xmlns:p14="http://schemas.microsoft.com/office/powerpoint/2010/main" val="4041219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CF226-760F-46A8-A934-EEE329873963}"/>
              </a:ext>
            </a:extLst>
          </p:cNvPr>
          <p:cNvSpPr>
            <a:spLocks noGrp="1"/>
          </p:cNvSpPr>
          <p:nvPr>
            <p:ph type="title"/>
          </p:nvPr>
        </p:nvSpPr>
        <p:spPr>
          <a:xfrm>
            <a:off x="80341" y="197235"/>
            <a:ext cx="3847605" cy="752791"/>
          </a:xfrm>
        </p:spPr>
        <p:style>
          <a:lnRef idx="2">
            <a:schemeClr val="accent1"/>
          </a:lnRef>
          <a:fillRef idx="1">
            <a:schemeClr val="lt1"/>
          </a:fillRef>
          <a:effectRef idx="0">
            <a:schemeClr val="accent1"/>
          </a:effectRef>
          <a:fontRef idx="minor">
            <a:schemeClr val="dk1"/>
          </a:fontRef>
        </p:style>
        <p:txBody>
          <a:bodyPr/>
          <a:lstStyle/>
          <a:p>
            <a:r>
              <a:rPr lang="en-US" dirty="0"/>
              <a:t> </a:t>
            </a:r>
            <a:r>
              <a:rPr lang="en-US" sz="2800" dirty="0"/>
              <a:t>Roles - Architecture:</a:t>
            </a:r>
          </a:p>
        </p:txBody>
      </p:sp>
      <p:sp>
        <p:nvSpPr>
          <p:cNvPr id="8" name="Rectangle 7">
            <a:extLst>
              <a:ext uri="{FF2B5EF4-FFF2-40B4-BE49-F238E27FC236}">
                <a16:creationId xmlns:a16="http://schemas.microsoft.com/office/drawing/2014/main" id="{87CB3463-CF02-4BBC-92FE-3F2949000BD6}"/>
              </a:ext>
            </a:extLst>
          </p:cNvPr>
          <p:cNvSpPr/>
          <p:nvPr/>
        </p:nvSpPr>
        <p:spPr>
          <a:xfrm>
            <a:off x="160682" y="6238251"/>
            <a:ext cx="4331635" cy="461665"/>
          </a:xfrm>
          <a:prstGeom prst="rect">
            <a:avLst/>
          </a:prstGeom>
        </p:spPr>
        <p:txBody>
          <a:bodyPr wrap="none">
            <a:spAutoFit/>
          </a:bodyPr>
          <a:lstStyle/>
          <a:p>
            <a:pPr lvl="0"/>
            <a:r>
              <a:rPr lang="en-US" sz="2400" dirty="0">
                <a:solidFill>
                  <a:srgbClr val="FF0000"/>
                </a:solidFill>
              </a:rPr>
              <a:t>Status: </a:t>
            </a:r>
            <a:r>
              <a:rPr lang="en-US" sz="2400" dirty="0">
                <a:solidFill>
                  <a:srgbClr val="00B050"/>
                </a:solidFill>
              </a:rPr>
              <a:t>Completed, Working</a:t>
            </a:r>
          </a:p>
        </p:txBody>
      </p:sp>
      <p:pic>
        <p:nvPicPr>
          <p:cNvPr id="10" name="Picture 9">
            <a:extLst>
              <a:ext uri="{FF2B5EF4-FFF2-40B4-BE49-F238E27FC236}">
                <a16:creationId xmlns:a16="http://schemas.microsoft.com/office/drawing/2014/main" id="{EBF9F730-AD5F-401E-A8E9-8D8EC23C4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7605" y="658900"/>
            <a:ext cx="7573671" cy="5579351"/>
          </a:xfrm>
          <a:prstGeom prst="rect">
            <a:avLst/>
          </a:prstGeom>
        </p:spPr>
      </p:pic>
    </p:spTree>
    <p:extLst>
      <p:ext uri="{BB962C8B-B14F-4D97-AF65-F5344CB8AC3E}">
        <p14:creationId xmlns:p14="http://schemas.microsoft.com/office/powerpoint/2010/main" val="2232689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3F2F-6A13-411F-8E3E-6AEA764B0F18}"/>
              </a:ext>
            </a:extLst>
          </p:cNvPr>
          <p:cNvSpPr>
            <a:spLocks noGrp="1"/>
          </p:cNvSpPr>
          <p:nvPr>
            <p:ph type="title"/>
          </p:nvPr>
        </p:nvSpPr>
        <p:spPr/>
        <p:txBody>
          <a:bodyPr/>
          <a:lstStyle/>
          <a:p>
            <a:r>
              <a:rPr lang="en-US" dirty="0"/>
              <a:t>Important Note:</a:t>
            </a:r>
          </a:p>
        </p:txBody>
      </p:sp>
      <p:sp>
        <p:nvSpPr>
          <p:cNvPr id="3" name="Content Placeholder 2">
            <a:extLst>
              <a:ext uri="{FF2B5EF4-FFF2-40B4-BE49-F238E27FC236}">
                <a16:creationId xmlns:a16="http://schemas.microsoft.com/office/drawing/2014/main" id="{D86CC964-028A-4561-AB49-B9130D278257}"/>
              </a:ext>
            </a:extLst>
          </p:cNvPr>
          <p:cNvSpPr>
            <a:spLocks noGrp="1"/>
          </p:cNvSpPr>
          <p:nvPr>
            <p:ph idx="1"/>
          </p:nvPr>
        </p:nvSpPr>
        <p:spPr>
          <a:xfrm>
            <a:off x="698735" y="1318160"/>
            <a:ext cx="10143435" cy="4904509"/>
          </a:xfrm>
        </p:spPr>
        <p:txBody>
          <a:bodyPr>
            <a:normAutofit/>
          </a:bodyPr>
          <a:lstStyle/>
          <a:p>
            <a:pPr marL="0" indent="0">
              <a:buNone/>
            </a:pPr>
            <a:r>
              <a:rPr lang="en-US" sz="2400" dirty="0">
                <a:solidFill>
                  <a:srgbClr val="FFFF00"/>
                </a:solidFill>
              </a:rPr>
              <a:t>Two Approaches for Articles:</a:t>
            </a:r>
          </a:p>
          <a:p>
            <a:r>
              <a:rPr lang="en-US" u="sng" dirty="0">
                <a:solidFill>
                  <a:schemeClr val="accent1">
                    <a:lumMod val="60000"/>
                    <a:lumOff val="40000"/>
                  </a:schemeClr>
                </a:solidFill>
              </a:rPr>
              <a:t>First approach</a:t>
            </a:r>
            <a:r>
              <a:rPr lang="en-US" u="sng" dirty="0"/>
              <a:t>:</a:t>
            </a:r>
            <a:r>
              <a:rPr lang="en-US" dirty="0"/>
              <a:t>  Writer will write Articles based on Reader suggestion or current News  or Interesting news etc.</a:t>
            </a:r>
          </a:p>
          <a:p>
            <a:r>
              <a:rPr lang="en-US" u="sng" dirty="0">
                <a:solidFill>
                  <a:schemeClr val="accent1">
                    <a:lumMod val="60000"/>
                    <a:lumOff val="40000"/>
                  </a:schemeClr>
                </a:solidFill>
              </a:rPr>
              <a:t>Second approach</a:t>
            </a:r>
            <a:r>
              <a:rPr lang="en-US" u="sng" dirty="0"/>
              <a:t>:</a:t>
            </a:r>
            <a:r>
              <a:rPr lang="en-US" dirty="0"/>
              <a:t>  Auto fetch Articles from different websites through Natural Language Processing(NLP) – python, user need to give URL’s of news feeds, Algorithm automatically will fetch articles from websites and it will store in MongodB and Blockchain. </a:t>
            </a:r>
          </a:p>
          <a:p>
            <a:pPr marL="0" indent="0">
              <a:buNone/>
            </a:pPr>
            <a:r>
              <a:rPr lang="en-US" sz="2400" dirty="0">
                <a:solidFill>
                  <a:srgbClr val="FF0000"/>
                </a:solidFill>
              </a:rPr>
              <a:t>Note:</a:t>
            </a:r>
          </a:p>
          <a:p>
            <a:r>
              <a:rPr lang="en-US" sz="2400" dirty="0">
                <a:solidFill>
                  <a:srgbClr val="FF0000"/>
                </a:solidFill>
              </a:rPr>
              <a:t> </a:t>
            </a:r>
            <a:r>
              <a:rPr lang="en-US" u="sng" dirty="0"/>
              <a:t>First approach</a:t>
            </a:r>
            <a:r>
              <a:rPr lang="en-US" dirty="0"/>
              <a:t> is integrated in TruthChain </a:t>
            </a:r>
            <a:r>
              <a:rPr lang="en-US" dirty="0" err="1"/>
              <a:t>webapp</a:t>
            </a:r>
            <a:r>
              <a:rPr lang="en-US" dirty="0"/>
              <a:t>, storing to MongodB, blockchain and retrieving </a:t>
            </a:r>
            <a:r>
              <a:rPr lang="en-US" dirty="0">
                <a:solidFill>
                  <a:schemeClr val="accent1"/>
                </a:solidFill>
              </a:rPr>
              <a:t>all operations are  working as expected</a:t>
            </a:r>
            <a:r>
              <a:rPr lang="en-US" dirty="0"/>
              <a:t>.</a:t>
            </a:r>
          </a:p>
          <a:p>
            <a:r>
              <a:rPr lang="en-US" u="sng" dirty="0"/>
              <a:t>Second approach </a:t>
            </a:r>
            <a:r>
              <a:rPr lang="en-US" dirty="0"/>
              <a:t>– fetching articles from websites and storing to MongodB is completed and storing to blockchain with python is </a:t>
            </a:r>
            <a:r>
              <a:rPr lang="en-US" dirty="0">
                <a:solidFill>
                  <a:schemeClr val="accent3">
                    <a:lumMod val="75000"/>
                  </a:schemeClr>
                </a:solidFill>
              </a:rPr>
              <a:t>In Progress</a:t>
            </a:r>
            <a:r>
              <a:rPr lang="en-US" dirty="0"/>
              <a:t>.</a:t>
            </a:r>
          </a:p>
        </p:txBody>
      </p:sp>
    </p:spTree>
    <p:extLst>
      <p:ext uri="{BB962C8B-B14F-4D97-AF65-F5344CB8AC3E}">
        <p14:creationId xmlns:p14="http://schemas.microsoft.com/office/powerpoint/2010/main" val="418318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extLst/>
          </a:blip>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09C3C2-C0A8-4559-8462-8007573DF44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31">
            <a:extLst>
              <a:ext uri="{FF2B5EF4-FFF2-40B4-BE49-F238E27FC236}">
                <a16:creationId xmlns:a16="http://schemas.microsoft.com/office/drawing/2014/main" id="{D6CEF2A9-EF08-4FB3-AFFB-C5F77AB6E02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5" name="Freeform 5">
            <a:extLst>
              <a:ext uri="{FF2B5EF4-FFF2-40B4-BE49-F238E27FC236}">
                <a16:creationId xmlns:a16="http://schemas.microsoft.com/office/drawing/2014/main" id="{4C535542-B72A-4DE0-BE5A-5EA00508C77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6" name="Picture 5">
            <a:extLst>
              <a:ext uri="{FF2B5EF4-FFF2-40B4-BE49-F238E27FC236}">
                <a16:creationId xmlns:a16="http://schemas.microsoft.com/office/drawing/2014/main" id="{5FDD9DD2-EBD1-433A-B365-289A0BF31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940" y="-2"/>
            <a:ext cx="5826859" cy="6755779"/>
          </a:xfrm>
          <a:prstGeom prst="rect">
            <a:avLst/>
          </a:prstGeom>
          <a:effectLst/>
        </p:spPr>
      </p:pic>
      <p:sp>
        <p:nvSpPr>
          <p:cNvPr id="17" name="Rectangle 16">
            <a:extLst>
              <a:ext uri="{FF2B5EF4-FFF2-40B4-BE49-F238E27FC236}">
                <a16:creationId xmlns:a16="http://schemas.microsoft.com/office/drawing/2014/main" id="{11DF0705-615B-4CF3-A16F-8C14680D8BA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BE0777B-C4B9-42E7-A11E-20F5E7CE4AB4}"/>
              </a:ext>
            </a:extLst>
          </p:cNvPr>
          <p:cNvSpPr>
            <a:spLocks noGrp="1"/>
          </p:cNvSpPr>
          <p:nvPr>
            <p:ph type="title"/>
          </p:nvPr>
        </p:nvSpPr>
        <p:spPr>
          <a:xfrm>
            <a:off x="648931" y="629266"/>
            <a:ext cx="4166510" cy="1622321"/>
          </a:xfrm>
        </p:spPr>
        <p:txBody>
          <a:bodyPr vert="horz" lIns="91440" tIns="45720" rIns="91440" bIns="45720" rtlCol="0" anchor="t">
            <a:normAutofit/>
          </a:bodyPr>
          <a:lstStyle/>
          <a:p>
            <a:pPr>
              <a:lnSpc>
                <a:spcPct val="90000"/>
              </a:lnSpc>
            </a:pPr>
            <a:r>
              <a:rPr lang="en-US" sz="2600"/>
              <a:t>Auto Fetch Articles from Different Websites</a:t>
            </a:r>
            <a:br>
              <a:rPr lang="en-US" sz="2600"/>
            </a:br>
            <a:r>
              <a:rPr lang="en-US" sz="2600"/>
              <a:t>		Python - NLP</a:t>
            </a:r>
          </a:p>
        </p:txBody>
      </p:sp>
      <p:sp>
        <p:nvSpPr>
          <p:cNvPr id="4" name="TextBox 3">
            <a:extLst>
              <a:ext uri="{FF2B5EF4-FFF2-40B4-BE49-F238E27FC236}">
                <a16:creationId xmlns:a16="http://schemas.microsoft.com/office/drawing/2014/main" id="{3054BC72-E651-44CC-93C0-8E7DFCDF40F6}"/>
              </a:ext>
            </a:extLst>
          </p:cNvPr>
          <p:cNvSpPr txBox="1"/>
          <p:nvPr/>
        </p:nvSpPr>
        <p:spPr>
          <a:xfrm>
            <a:off x="287011" y="2485902"/>
            <a:ext cx="4166509" cy="3785419"/>
          </a:xfrm>
          <a:prstGeom prst="rect">
            <a:avLst/>
          </a:prstGeom>
        </p:spPr>
        <p:txBody>
          <a:bodyPr vert="horz" lIns="91440" tIns="45720" rIns="91440" bIns="45720" rtlCol="0">
            <a:normAutofit/>
          </a:bodyPr>
          <a:lstStyle/>
          <a:p>
            <a:pPr>
              <a:spcBef>
                <a:spcPts val="1000"/>
              </a:spcBef>
              <a:buClr>
                <a:schemeClr val="accent1"/>
              </a:buClr>
              <a:buSzPct val="80000"/>
            </a:pPr>
            <a:r>
              <a:rPr lang="en-US" dirty="0">
                <a:solidFill>
                  <a:srgbClr val="FF0000"/>
                </a:solidFill>
                <a:latin typeface="+mj-lt"/>
                <a:ea typeface="+mj-ea"/>
                <a:cs typeface="+mj-cs"/>
              </a:rPr>
              <a:t>Status: </a:t>
            </a:r>
            <a:r>
              <a:rPr lang="en-US" dirty="0">
                <a:latin typeface="+mj-lt"/>
                <a:ea typeface="+mj-ea"/>
                <a:cs typeface="+mj-cs"/>
              </a:rPr>
              <a:t>Auto fetch through python is under development: </a:t>
            </a:r>
          </a:p>
          <a:p>
            <a:pPr marL="285750" indent="-285750">
              <a:spcBef>
                <a:spcPts val="1000"/>
              </a:spcBef>
              <a:buClr>
                <a:schemeClr val="accent1"/>
              </a:buClr>
              <a:buSzPct val="80000"/>
              <a:buFont typeface="Wingdings 3" charset="2"/>
              <a:buChar char=""/>
            </a:pPr>
            <a:r>
              <a:rPr lang="en-US" dirty="0">
                <a:latin typeface="+mj-lt"/>
                <a:ea typeface="+mj-ea"/>
                <a:cs typeface="+mj-cs"/>
              </a:rPr>
              <a:t>Auto Fetch and storing Articles in </a:t>
            </a:r>
            <a:r>
              <a:rPr lang="en-US" dirty="0" err="1">
                <a:latin typeface="+mj-lt"/>
                <a:ea typeface="+mj-ea"/>
                <a:cs typeface="+mj-cs"/>
              </a:rPr>
              <a:t>Mongodb</a:t>
            </a:r>
            <a:r>
              <a:rPr lang="en-US" dirty="0">
                <a:latin typeface="+mj-lt"/>
                <a:ea typeface="+mj-ea"/>
                <a:cs typeface="+mj-cs"/>
              </a:rPr>
              <a:t> – </a:t>
            </a:r>
            <a:r>
              <a:rPr lang="en-US" dirty="0">
                <a:solidFill>
                  <a:schemeClr val="accent1"/>
                </a:solidFill>
                <a:latin typeface="+mj-lt"/>
                <a:ea typeface="+mj-ea"/>
                <a:cs typeface="+mj-cs"/>
              </a:rPr>
              <a:t>completed</a:t>
            </a:r>
            <a:r>
              <a:rPr lang="en-US" dirty="0">
                <a:latin typeface="+mj-lt"/>
                <a:ea typeface="+mj-ea"/>
                <a:cs typeface="+mj-cs"/>
              </a:rPr>
              <a:t> </a:t>
            </a:r>
          </a:p>
          <a:p>
            <a:pPr marL="285750" indent="-285750">
              <a:spcBef>
                <a:spcPts val="1000"/>
              </a:spcBef>
              <a:buClr>
                <a:schemeClr val="accent1"/>
              </a:buClr>
              <a:buSzPct val="80000"/>
              <a:buFont typeface="Wingdings 3" charset="2"/>
              <a:buChar char=""/>
            </a:pPr>
            <a:r>
              <a:rPr lang="en-US" dirty="0">
                <a:latin typeface="+mj-lt"/>
                <a:ea typeface="+mj-ea"/>
                <a:cs typeface="+mj-cs"/>
              </a:rPr>
              <a:t>Storing to blockchain in python environment  - In Progress  </a:t>
            </a:r>
          </a:p>
        </p:txBody>
      </p:sp>
    </p:spTree>
    <p:extLst>
      <p:ext uri="{BB962C8B-B14F-4D97-AF65-F5344CB8AC3E}">
        <p14:creationId xmlns:p14="http://schemas.microsoft.com/office/powerpoint/2010/main" val="3743418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C5CDB-298A-477A-9AE0-7E9D6B88B7FC}"/>
              </a:ext>
            </a:extLst>
          </p:cNvPr>
          <p:cNvSpPr>
            <a:spLocks noGrp="1"/>
          </p:cNvSpPr>
          <p:nvPr>
            <p:ph type="title"/>
          </p:nvPr>
        </p:nvSpPr>
        <p:spPr>
          <a:xfrm>
            <a:off x="646111" y="452718"/>
            <a:ext cx="9404723" cy="639812"/>
          </a:xfrm>
        </p:spPr>
        <p:txBody>
          <a:bodyPr/>
          <a:lstStyle/>
          <a:p>
            <a:r>
              <a:rPr lang="en-US" sz="2800" dirty="0"/>
              <a:t>About Auto Fetch </a:t>
            </a:r>
          </a:p>
        </p:txBody>
      </p:sp>
      <p:sp>
        <p:nvSpPr>
          <p:cNvPr id="3" name="Content Placeholder 2">
            <a:extLst>
              <a:ext uri="{FF2B5EF4-FFF2-40B4-BE49-F238E27FC236}">
                <a16:creationId xmlns:a16="http://schemas.microsoft.com/office/drawing/2014/main" id="{4A8F2CF7-87EE-4506-9D23-C4CBB6161722}"/>
              </a:ext>
            </a:extLst>
          </p:cNvPr>
          <p:cNvSpPr>
            <a:spLocks noGrp="1"/>
          </p:cNvSpPr>
          <p:nvPr>
            <p:ph idx="1"/>
          </p:nvPr>
        </p:nvSpPr>
        <p:spPr>
          <a:xfrm>
            <a:off x="800490" y="1839162"/>
            <a:ext cx="10350440" cy="4195481"/>
          </a:xfrm>
        </p:spPr>
        <p:txBody>
          <a:bodyPr/>
          <a:lstStyle/>
          <a:p>
            <a:r>
              <a:rPr lang="en-US" dirty="0"/>
              <a:t>(one should have python 3 and 2 installed in the system for running the code)</a:t>
            </a:r>
          </a:p>
          <a:p>
            <a:r>
              <a:rPr lang="en-US" dirty="0"/>
              <a:t>LIBRARIES NEEDED:	</a:t>
            </a:r>
          </a:p>
          <a:p>
            <a:pPr marL="3028950" lvl="6" indent="-400050">
              <a:buFont typeface="+mj-lt"/>
              <a:buAutoNum type="romanUcPeriod"/>
            </a:pPr>
            <a:r>
              <a:rPr lang="en-US" dirty="0"/>
              <a:t>	</a:t>
            </a:r>
            <a:r>
              <a:rPr lang="en-US" sz="1600" dirty="0"/>
              <a:t>bottle 	</a:t>
            </a:r>
          </a:p>
          <a:p>
            <a:pPr marL="3028950" lvl="6" indent="-400050">
              <a:buFont typeface="+mj-lt"/>
              <a:buAutoNum type="romanUcPeriod"/>
            </a:pPr>
            <a:r>
              <a:rPr lang="en-US" sz="1600" dirty="0"/>
              <a:t>	</a:t>
            </a:r>
            <a:r>
              <a:rPr lang="en-US" sz="1600" dirty="0" err="1"/>
              <a:t>os</a:t>
            </a:r>
            <a:r>
              <a:rPr lang="en-US" sz="1600" dirty="0"/>
              <a:t>	</a:t>
            </a:r>
          </a:p>
          <a:p>
            <a:pPr marL="3028950" lvl="6" indent="-400050">
              <a:buFont typeface="+mj-lt"/>
              <a:buAutoNum type="romanUcPeriod"/>
            </a:pPr>
            <a:r>
              <a:rPr lang="en-US" sz="1600" dirty="0"/>
              <a:t>	sys	</a:t>
            </a:r>
          </a:p>
          <a:p>
            <a:pPr marL="3028950" lvl="6" indent="-400050">
              <a:buFont typeface="+mj-lt"/>
              <a:buAutoNum type="romanUcPeriod"/>
            </a:pPr>
            <a:r>
              <a:rPr lang="en-US" sz="1600" dirty="0"/>
              <a:t>	</a:t>
            </a:r>
            <a:r>
              <a:rPr lang="en-US" sz="1600" dirty="0" err="1"/>
              <a:t>pymongo</a:t>
            </a:r>
            <a:r>
              <a:rPr lang="en-US" sz="1600" dirty="0"/>
              <a:t> 	</a:t>
            </a:r>
          </a:p>
          <a:p>
            <a:pPr marL="3028950" lvl="6" indent="-400050">
              <a:buFont typeface="+mj-lt"/>
              <a:buAutoNum type="romanUcPeriod"/>
            </a:pPr>
            <a:r>
              <a:rPr lang="en-US" sz="1600" dirty="0"/>
              <a:t>	newspaper	</a:t>
            </a:r>
          </a:p>
          <a:p>
            <a:pPr marL="3028950" lvl="6" indent="-400050">
              <a:buFont typeface="+mj-lt"/>
              <a:buAutoNum type="romanUcPeriod"/>
            </a:pPr>
            <a:r>
              <a:rPr lang="en-US" sz="1600" dirty="0"/>
              <a:t>	</a:t>
            </a:r>
            <a:r>
              <a:rPr lang="en-US" sz="1600" dirty="0" err="1"/>
              <a:t>nltk</a:t>
            </a:r>
            <a:r>
              <a:rPr lang="en-US" sz="1600" dirty="0"/>
              <a:t>	</a:t>
            </a:r>
          </a:p>
          <a:p>
            <a:pPr marL="3028950" lvl="6" indent="-400050">
              <a:buFont typeface="+mj-lt"/>
              <a:buAutoNum type="romanUcPeriod"/>
            </a:pPr>
            <a:r>
              <a:rPr lang="en-US" sz="1600" dirty="0"/>
              <a:t>	*Use pip install &lt;library name&gt; to install the library.</a:t>
            </a:r>
          </a:p>
        </p:txBody>
      </p:sp>
    </p:spTree>
    <p:extLst>
      <p:ext uri="{BB962C8B-B14F-4D97-AF65-F5344CB8AC3E}">
        <p14:creationId xmlns:p14="http://schemas.microsoft.com/office/powerpoint/2010/main" val="2410297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D7DB5-5697-433F-87FD-B5692ECD289B}"/>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B505E4BC-194D-49CE-97E3-53617E716BDB}"/>
              </a:ext>
            </a:extLst>
          </p:cNvPr>
          <p:cNvSpPr>
            <a:spLocks noGrp="1"/>
          </p:cNvSpPr>
          <p:nvPr>
            <p:ph idx="1"/>
          </p:nvPr>
        </p:nvSpPr>
        <p:spPr>
          <a:xfrm>
            <a:off x="782678" y="1554155"/>
            <a:ext cx="8946541" cy="4195481"/>
          </a:xfrm>
        </p:spPr>
        <p:txBody>
          <a:bodyPr/>
          <a:lstStyle/>
          <a:p>
            <a:r>
              <a:rPr lang="en-US" dirty="0"/>
              <a:t>The whole process happens through the following steps-</a:t>
            </a:r>
          </a:p>
          <a:p>
            <a:r>
              <a:rPr lang="en-US" dirty="0"/>
              <a:t>1. The URL is taken from the user through a website. To access the website on localhost after running the code go to http://0.0.0.0:8080/truthchain .</a:t>
            </a:r>
          </a:p>
          <a:p>
            <a:r>
              <a:rPr lang="en-US" dirty="0"/>
              <a:t>2. The URL is then used to build a "newspaper" using the newspaper library.</a:t>
            </a:r>
          </a:p>
          <a:p>
            <a:r>
              <a:rPr lang="en-US" dirty="0"/>
              <a:t>3. Articles are extracted from the news paper and summary statements are built.</a:t>
            </a:r>
          </a:p>
          <a:p>
            <a:r>
              <a:rPr lang="en-US" dirty="0"/>
              <a:t>4. The summary statements are then stored in a </a:t>
            </a:r>
            <a:r>
              <a:rPr lang="en-US" dirty="0" err="1"/>
              <a:t>mongodb</a:t>
            </a:r>
            <a:r>
              <a:rPr lang="en-US" dirty="0"/>
              <a:t> database.</a:t>
            </a:r>
          </a:p>
        </p:txBody>
      </p:sp>
    </p:spTree>
    <p:extLst>
      <p:ext uri="{BB962C8B-B14F-4D97-AF65-F5344CB8AC3E}">
        <p14:creationId xmlns:p14="http://schemas.microsoft.com/office/powerpoint/2010/main" val="242520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62782" y="845036"/>
            <a:ext cx="10915649" cy="651933"/>
          </a:xfrm>
        </p:spPr>
        <p:txBody>
          <a:bodyPr/>
          <a:lstStyle/>
          <a:p>
            <a:r>
              <a:rPr lang="en-US" dirty="0">
                <a:solidFill>
                  <a:schemeClr val="accent3"/>
                </a:solidFill>
                <a:latin typeface="Rockwell" panose="02060603020205020403" pitchFamily="18" charset="0"/>
              </a:rPr>
              <a:t>Vision and Roadmap</a:t>
            </a:r>
          </a:p>
        </p:txBody>
      </p:sp>
      <p:sp>
        <p:nvSpPr>
          <p:cNvPr id="5" name="Slide Number Placeholder 4"/>
          <p:cNvSpPr>
            <a:spLocks noGrp="1"/>
          </p:cNvSpPr>
          <p:nvPr>
            <p:ph type="sldNum" sz="quarter" idx="11"/>
          </p:nvPr>
        </p:nvSpPr>
        <p:spPr>
          <a:xfrm>
            <a:off x="11097643" y="6474365"/>
            <a:ext cx="1000448" cy="366183"/>
          </a:xfrm>
        </p:spPr>
        <p:txBody>
          <a:bodyPr/>
          <a:lstStyle/>
          <a:p>
            <a:pPr algn="ctr" defTabSz="1190496">
              <a:defRPr/>
            </a:pPr>
            <a:fld id="{A85E9118-4525-4620-91B5-75B9750E007A}" type="slidenum">
              <a:rPr lang="en-US">
                <a:solidFill>
                  <a:prstClr val="white"/>
                </a:solidFill>
                <a:latin typeface="Helvetica"/>
              </a:rPr>
              <a:pPr algn="ctr" defTabSz="1190496">
                <a:defRPr/>
              </a:pPr>
              <a:t>28</a:t>
            </a:fld>
            <a:endParaRPr lang="en-US" dirty="0">
              <a:solidFill>
                <a:prstClr val="white"/>
              </a:solidFill>
              <a:latin typeface="Helvetica"/>
            </a:endParaRPr>
          </a:p>
        </p:txBody>
      </p:sp>
      <p:graphicFrame>
        <p:nvGraphicFramePr>
          <p:cNvPr id="3" name="Diagram 2"/>
          <p:cNvGraphicFramePr/>
          <p:nvPr>
            <p:extLst>
              <p:ext uri="{D42A27DB-BD31-4B8C-83A1-F6EECF244321}">
                <p14:modId xmlns:p14="http://schemas.microsoft.com/office/powerpoint/2010/main" val="1554548724"/>
              </p:ext>
            </p:extLst>
          </p:nvPr>
        </p:nvGraphicFramePr>
        <p:xfrm>
          <a:off x="105642" y="2895497"/>
          <a:ext cx="10744007" cy="3187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srcRect l="34525" t="21787" r="21427" b="21523"/>
          <a:stretch/>
        </p:blipFill>
        <p:spPr>
          <a:xfrm>
            <a:off x="7551675" y="449430"/>
            <a:ext cx="3297973" cy="2386399"/>
          </a:xfrm>
          <a:prstGeom prst="rect">
            <a:avLst/>
          </a:prstGeom>
        </p:spPr>
      </p:pic>
      <p:sp>
        <p:nvSpPr>
          <p:cNvPr id="2" name="TextBox 1"/>
          <p:cNvSpPr txBox="1"/>
          <p:nvPr/>
        </p:nvSpPr>
        <p:spPr>
          <a:xfrm>
            <a:off x="2906376" y="4308329"/>
            <a:ext cx="458780" cy="441211"/>
          </a:xfrm>
          <a:prstGeom prst="rect">
            <a:avLst/>
          </a:prstGeom>
          <a:noFill/>
        </p:spPr>
        <p:txBody>
          <a:bodyPr wrap="none" rtlCol="0">
            <a:spAutoFit/>
          </a:bodyPr>
          <a:lstStyle/>
          <a:p>
            <a:pPr defTabSz="1190496"/>
            <a:r>
              <a:rPr lang="en-US" sz="2267" dirty="0">
                <a:solidFill>
                  <a:srgbClr val="242424"/>
                </a:solidFill>
                <a:latin typeface="Helvetica"/>
              </a:rPr>
              <a:t>AI</a:t>
            </a:r>
          </a:p>
        </p:txBody>
      </p:sp>
      <p:sp>
        <p:nvSpPr>
          <p:cNvPr id="4" name="TextBox 3"/>
          <p:cNvSpPr txBox="1"/>
          <p:nvPr/>
        </p:nvSpPr>
        <p:spPr>
          <a:xfrm>
            <a:off x="4771040" y="4308328"/>
            <a:ext cx="1324402" cy="441211"/>
          </a:xfrm>
          <a:prstGeom prst="rect">
            <a:avLst/>
          </a:prstGeom>
          <a:noFill/>
        </p:spPr>
        <p:txBody>
          <a:bodyPr wrap="none" rtlCol="0">
            <a:spAutoFit/>
          </a:bodyPr>
          <a:lstStyle/>
          <a:p>
            <a:pPr defTabSz="1190496"/>
            <a:r>
              <a:rPr lang="en-US" sz="2267" dirty="0">
                <a:solidFill>
                  <a:srgbClr val="242424"/>
                </a:solidFill>
                <a:latin typeface="Helvetica"/>
              </a:rPr>
              <a:t>Chabot's</a:t>
            </a:r>
          </a:p>
        </p:txBody>
      </p:sp>
    </p:spTree>
    <p:extLst>
      <p:ext uri="{BB962C8B-B14F-4D97-AF65-F5344CB8AC3E}">
        <p14:creationId xmlns:p14="http://schemas.microsoft.com/office/powerpoint/2010/main" val="366934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Competition</a:t>
            </a:r>
          </a:p>
        </p:txBody>
      </p:sp>
      <p:sp>
        <p:nvSpPr>
          <p:cNvPr id="5" name="Slide Number Placeholder 4"/>
          <p:cNvSpPr>
            <a:spLocks noGrp="1"/>
          </p:cNvSpPr>
          <p:nvPr>
            <p:ph type="sldNum" sz="quarter" idx="11"/>
          </p:nvPr>
        </p:nvSpPr>
        <p:spPr>
          <a:xfrm>
            <a:off x="11097643" y="6474365"/>
            <a:ext cx="1000448" cy="366183"/>
          </a:xfrm>
        </p:spPr>
        <p:txBody>
          <a:bodyPr/>
          <a:lstStyle/>
          <a:p>
            <a:pPr algn="ctr">
              <a:defRPr/>
            </a:pPr>
            <a:fld id="{A85E9118-4525-4620-91B5-75B9750E007A}" type="slidenum">
              <a:rPr lang="en-US" smtClean="0"/>
              <a:pPr algn="ctr">
                <a:defRPr/>
              </a:pPr>
              <a:t>29</a:t>
            </a:fld>
            <a:endParaRPr lang="en-US" dirty="0"/>
          </a:p>
        </p:txBody>
      </p:sp>
      <p:sp>
        <p:nvSpPr>
          <p:cNvPr id="2" name="Rectangle 1"/>
          <p:cNvSpPr/>
          <p:nvPr/>
        </p:nvSpPr>
        <p:spPr>
          <a:xfrm>
            <a:off x="709085" y="961125"/>
            <a:ext cx="5415265" cy="502766"/>
          </a:xfrm>
          <a:prstGeom prst="rect">
            <a:avLst/>
          </a:prstGeom>
        </p:spPr>
        <p:txBody>
          <a:bodyPr wrap="none">
            <a:spAutoFit/>
          </a:bodyPr>
          <a:lstStyle/>
          <a:p>
            <a:r>
              <a:rPr lang="en-US" sz="2667" dirty="0">
                <a:solidFill>
                  <a:schemeClr val="accent6"/>
                </a:solidFill>
                <a:latin typeface="Century Gothic" panose="020B0502020202020204" pitchFamily="34" charset="0"/>
                <a:cs typeface="Times New Roman" panose="02020603050405020304" pitchFamily="18" charset="0"/>
              </a:rPr>
              <a:t>Who else has a similar product?</a:t>
            </a:r>
            <a:endParaRPr lang="en-US" sz="2667" dirty="0">
              <a:solidFill>
                <a:schemeClr val="accent6"/>
              </a:solidFill>
              <a:latin typeface="Century Gothic" panose="020B0502020202020204" pitchFamily="34" charset="0"/>
            </a:endParaRPr>
          </a:p>
        </p:txBody>
      </p:sp>
      <p:sp>
        <p:nvSpPr>
          <p:cNvPr id="19" name="Pentagon 18"/>
          <p:cNvSpPr/>
          <p:nvPr/>
        </p:nvSpPr>
        <p:spPr>
          <a:xfrm>
            <a:off x="2934871" y="3650992"/>
            <a:ext cx="5730240" cy="609600"/>
          </a:xfrm>
          <a:prstGeom prst="homePlate">
            <a:avLst>
              <a:gd name="adj" fmla="val 28723"/>
            </a:avLst>
          </a:prstGeom>
          <a:solidFill>
            <a:schemeClr val="accent6">
              <a:lumMod val="20000"/>
              <a:lumOff val="80000"/>
            </a:schemeClr>
          </a:solidFill>
          <a:ln w="25400" cap="flat" cmpd="sng" algn="ctr">
            <a:noFill/>
            <a:prstDash val="solid"/>
          </a:ln>
          <a:effectLst/>
        </p:spPr>
        <p:txBody>
          <a:bodyPr rtlCol="0" anchor="ctr"/>
          <a:lstStyle/>
          <a:p>
            <a:pPr defTabSz="1219170">
              <a:defRPr/>
            </a:pPr>
            <a:r>
              <a:rPr lang="en-US" sz="2667" kern="0" dirty="0">
                <a:solidFill>
                  <a:prstClr val="black">
                    <a:lumMod val="65000"/>
                    <a:lumOff val="35000"/>
                  </a:prstClr>
                </a:solidFill>
                <a:latin typeface="Rockwell" panose="02060603020205020403" pitchFamily="18" charset="0"/>
              </a:rPr>
              <a:t>Competitors: No Competitors </a:t>
            </a:r>
          </a:p>
        </p:txBody>
      </p:sp>
      <p:sp>
        <p:nvSpPr>
          <p:cNvPr id="20" name="Right Triangle 19"/>
          <p:cNvSpPr/>
          <p:nvPr/>
        </p:nvSpPr>
        <p:spPr>
          <a:xfrm flipH="1" flipV="1">
            <a:off x="3057265" y="4457635"/>
            <a:ext cx="732903" cy="316643"/>
          </a:xfrm>
          <a:prstGeom prst="rtTriangle">
            <a:avLst/>
          </a:prstGeom>
          <a:solidFill>
            <a:schemeClr val="accent6">
              <a:lumMod val="40000"/>
              <a:lumOff val="60000"/>
            </a:schemeClr>
          </a:solidFill>
          <a:ln w="25400" cap="flat" cmpd="sng" algn="ctr">
            <a:noFill/>
            <a:prstDash val="solid"/>
          </a:ln>
          <a:effectLst/>
        </p:spPr>
        <p:txBody>
          <a:bodyPr rtlCol="0" anchor="ctr"/>
          <a:lstStyle/>
          <a:p>
            <a:pPr defTabSz="1219170">
              <a:defRPr/>
            </a:pPr>
            <a:endParaRPr lang="en-US" sz="2400" kern="0" dirty="0">
              <a:solidFill>
                <a:prstClr val="white"/>
              </a:solidFill>
              <a:latin typeface="Arial"/>
            </a:endParaRPr>
          </a:p>
        </p:txBody>
      </p:sp>
      <p:sp>
        <p:nvSpPr>
          <p:cNvPr id="3" name="TextBox 2"/>
          <p:cNvSpPr txBox="1"/>
          <p:nvPr/>
        </p:nvSpPr>
        <p:spPr>
          <a:xfrm>
            <a:off x="4421141" y="2770910"/>
            <a:ext cx="2273379" cy="461665"/>
          </a:xfrm>
          <a:prstGeom prst="rect">
            <a:avLst/>
          </a:prstGeom>
          <a:noFill/>
        </p:spPr>
        <p:txBody>
          <a:bodyPr wrap="none" rtlCol="0">
            <a:spAutoFit/>
          </a:bodyPr>
          <a:lstStyle/>
          <a:p>
            <a:r>
              <a:rPr lang="en-US" sz="2400" dirty="0"/>
              <a:t>Innovative Idea</a:t>
            </a:r>
          </a:p>
        </p:txBody>
      </p:sp>
    </p:spTree>
    <p:extLst>
      <p:ext uri="{BB962C8B-B14F-4D97-AF65-F5344CB8AC3E}">
        <p14:creationId xmlns:p14="http://schemas.microsoft.com/office/powerpoint/2010/main" val="2726228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C274A8-7961-446D-AF5C-04F4A6785A70}"/>
              </a:ext>
            </a:extLst>
          </p:cNvPr>
          <p:cNvSpPr txBox="1"/>
          <p:nvPr/>
        </p:nvSpPr>
        <p:spPr>
          <a:xfrm>
            <a:off x="466655" y="1477908"/>
            <a:ext cx="5147563" cy="3827523"/>
          </a:xfrm>
          <a:prstGeom prst="rect">
            <a:avLst/>
          </a:prstGeom>
          <a:noFill/>
        </p:spPr>
        <p:txBody>
          <a:bodyPr wrap="none" rtlCol="0">
            <a:spAutoFit/>
          </a:bodyPr>
          <a:lstStyle/>
          <a:p>
            <a:r>
              <a:rPr lang="en-US" sz="1867" b="1" dirty="0"/>
              <a:t>Name: Narendranath Reddy Thota</a:t>
            </a:r>
          </a:p>
          <a:p>
            <a:endParaRPr lang="en-US" sz="1867" b="1" dirty="0"/>
          </a:p>
          <a:p>
            <a:pPr marL="380990" indent="-380990">
              <a:buFont typeface="Wingdings" panose="05000000000000000000" pitchFamily="2" charset="2"/>
              <a:buChar char="v"/>
            </a:pPr>
            <a:r>
              <a:rPr lang="en-US" sz="1867" b="1" dirty="0"/>
              <a:t>Trainer from Gamma</a:t>
            </a:r>
          </a:p>
          <a:p>
            <a:pPr marL="380990" indent="-380990">
              <a:buFont typeface="Wingdings" panose="05000000000000000000" pitchFamily="2" charset="2"/>
              <a:buChar char="v"/>
            </a:pPr>
            <a:r>
              <a:rPr lang="en-US" sz="1867" b="1" dirty="0"/>
              <a:t>Blockchain Full Stack Developer</a:t>
            </a:r>
          </a:p>
          <a:p>
            <a:pPr marL="380990" indent="-380990">
              <a:buFont typeface="Wingdings" panose="05000000000000000000" pitchFamily="2" charset="2"/>
              <a:buChar char="v"/>
            </a:pPr>
            <a:r>
              <a:rPr lang="en-US" sz="1867" b="1" dirty="0"/>
              <a:t>Technology Analyst</a:t>
            </a:r>
          </a:p>
          <a:p>
            <a:pPr marL="380990" indent="-380990">
              <a:buFont typeface="Wingdings" panose="05000000000000000000" pitchFamily="2" charset="2"/>
              <a:buChar char="v"/>
            </a:pPr>
            <a:r>
              <a:rPr lang="en-US" sz="1867" b="1" dirty="0"/>
              <a:t>Software Developer</a:t>
            </a:r>
          </a:p>
          <a:p>
            <a:pPr marL="380990" indent="-380990">
              <a:buFont typeface="Wingdings" panose="05000000000000000000" pitchFamily="2" charset="2"/>
              <a:buChar char="v"/>
            </a:pPr>
            <a:r>
              <a:rPr lang="en-US" sz="1867" b="1" dirty="0"/>
              <a:t>Technology Speaker</a:t>
            </a:r>
          </a:p>
          <a:p>
            <a:pPr marL="380990" indent="-380990">
              <a:buFont typeface="Wingdings" panose="05000000000000000000" pitchFamily="2" charset="2"/>
              <a:buChar char="v"/>
            </a:pPr>
            <a:endParaRPr lang="en-US" sz="1867" b="1" dirty="0"/>
          </a:p>
          <a:p>
            <a:r>
              <a:rPr lang="en-US" sz="1867" b="1" dirty="0"/>
              <a:t>UID: U54886, MAERSK	</a:t>
            </a:r>
            <a:endParaRPr lang="en-US" sz="1867" dirty="0"/>
          </a:p>
          <a:p>
            <a:r>
              <a:rPr lang="en-US" sz="1867" b="1" dirty="0"/>
              <a:t>Email: narendranath.thota@ust-global.com</a:t>
            </a:r>
            <a:endParaRPr lang="en-US" sz="1867" dirty="0"/>
          </a:p>
          <a:p>
            <a:endParaRPr lang="en-US" sz="1867" dirty="0"/>
          </a:p>
          <a:p>
            <a:r>
              <a:rPr lang="en-US" sz="1867" dirty="0">
                <a:hlinkClick r:id="rId2"/>
              </a:rPr>
              <a:t>https://www.developerweekend.org/</a:t>
            </a:r>
            <a:endParaRPr lang="en-US" sz="1867" dirty="0"/>
          </a:p>
          <a:p>
            <a:endParaRPr lang="en-US" sz="1867" dirty="0"/>
          </a:p>
        </p:txBody>
      </p:sp>
      <p:pic>
        <p:nvPicPr>
          <p:cNvPr id="3" name="Picture 2">
            <a:extLst>
              <a:ext uri="{FF2B5EF4-FFF2-40B4-BE49-F238E27FC236}">
                <a16:creationId xmlns:a16="http://schemas.microsoft.com/office/drawing/2014/main" id="{DD402CCD-C555-4808-BDFA-D30D769EF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793" y="1477908"/>
            <a:ext cx="3740385" cy="3550196"/>
          </a:xfrm>
          <a:prstGeom prst="rect">
            <a:avLst/>
          </a:prstGeom>
        </p:spPr>
      </p:pic>
    </p:spTree>
    <p:extLst>
      <p:ext uri="{BB962C8B-B14F-4D97-AF65-F5344CB8AC3E}">
        <p14:creationId xmlns:p14="http://schemas.microsoft.com/office/powerpoint/2010/main" val="1530558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GTM Strategy</a:t>
            </a:r>
          </a:p>
        </p:txBody>
      </p:sp>
      <p:sp>
        <p:nvSpPr>
          <p:cNvPr id="5" name="Slide Number Placeholder 4"/>
          <p:cNvSpPr>
            <a:spLocks noGrp="1"/>
          </p:cNvSpPr>
          <p:nvPr>
            <p:ph type="sldNum" sz="quarter" idx="11"/>
          </p:nvPr>
        </p:nvSpPr>
        <p:spPr>
          <a:xfrm>
            <a:off x="11097643" y="6474365"/>
            <a:ext cx="1000448" cy="366183"/>
          </a:xfrm>
        </p:spPr>
        <p:txBody>
          <a:bodyPr/>
          <a:lstStyle/>
          <a:p>
            <a:pPr algn="ctr">
              <a:defRPr/>
            </a:pPr>
            <a:fld id="{A85E9118-4525-4620-91B5-75B9750E007A}" type="slidenum">
              <a:rPr lang="en-US" smtClean="0"/>
              <a:pPr algn="ctr">
                <a:defRPr/>
              </a:pPr>
              <a:t>30</a:t>
            </a:fld>
            <a:endParaRPr lang="en-US" dirty="0"/>
          </a:p>
        </p:txBody>
      </p:sp>
      <p:sp>
        <p:nvSpPr>
          <p:cNvPr id="3" name="Rectangle 2"/>
          <p:cNvSpPr/>
          <p:nvPr/>
        </p:nvSpPr>
        <p:spPr>
          <a:xfrm>
            <a:off x="709084" y="1138409"/>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ckwell" panose="02060603020205020403" pitchFamily="18" charset="0"/>
              </a:rPr>
              <a:t>TAM</a:t>
            </a:r>
          </a:p>
        </p:txBody>
      </p:sp>
      <p:sp>
        <p:nvSpPr>
          <p:cNvPr id="6" name="Rectangle 5"/>
          <p:cNvSpPr/>
          <p:nvPr/>
        </p:nvSpPr>
        <p:spPr>
          <a:xfrm>
            <a:off x="2410884" y="1138409"/>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Target is  </a:t>
            </a:r>
          </a:p>
          <a:p>
            <a:pPr algn="ctr"/>
            <a:r>
              <a:rPr lang="en-US" sz="2400" dirty="0">
                <a:solidFill>
                  <a:schemeClr val="tx1"/>
                </a:solidFill>
              </a:rPr>
              <a:t>Public</a:t>
            </a:r>
          </a:p>
          <a:p>
            <a:pPr algn="ctr"/>
            <a:r>
              <a:rPr lang="en-US" sz="2400" dirty="0">
                <a:solidFill>
                  <a:schemeClr val="tx1"/>
                </a:solidFill>
              </a:rPr>
              <a:t>Sector</a:t>
            </a:r>
          </a:p>
        </p:txBody>
      </p:sp>
      <p:sp>
        <p:nvSpPr>
          <p:cNvPr id="7" name="Rectangle 6"/>
          <p:cNvSpPr/>
          <p:nvPr/>
        </p:nvSpPr>
        <p:spPr>
          <a:xfrm>
            <a:off x="6289535" y="1138409"/>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Rockwell" panose="02060603020205020403" pitchFamily="18" charset="0"/>
              </a:rPr>
              <a:t>Customer Segments</a:t>
            </a:r>
          </a:p>
        </p:txBody>
      </p:sp>
      <p:sp>
        <p:nvSpPr>
          <p:cNvPr id="9" name="Rectangle 8"/>
          <p:cNvSpPr/>
          <p:nvPr/>
        </p:nvSpPr>
        <p:spPr>
          <a:xfrm>
            <a:off x="7991335" y="1138409"/>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IT Industry, Health Care, Banking, Finance, Social Media, Multimedia etc..</a:t>
            </a:r>
          </a:p>
        </p:txBody>
      </p:sp>
      <p:sp>
        <p:nvSpPr>
          <p:cNvPr id="10" name="Rectangle 9"/>
          <p:cNvSpPr/>
          <p:nvPr/>
        </p:nvSpPr>
        <p:spPr>
          <a:xfrm>
            <a:off x="709084" y="2910745"/>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Rockwell" panose="02060603020205020403" pitchFamily="18" charset="0"/>
              </a:rPr>
              <a:t>Product</a:t>
            </a:r>
          </a:p>
        </p:txBody>
      </p:sp>
      <p:sp>
        <p:nvSpPr>
          <p:cNvPr id="11" name="Rectangle 10"/>
          <p:cNvSpPr/>
          <p:nvPr/>
        </p:nvSpPr>
        <p:spPr>
          <a:xfrm>
            <a:off x="2410884" y="2910745"/>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TruthChain</a:t>
            </a:r>
          </a:p>
        </p:txBody>
      </p:sp>
      <p:sp>
        <p:nvSpPr>
          <p:cNvPr id="12" name="Rectangle 11"/>
          <p:cNvSpPr/>
          <p:nvPr/>
        </p:nvSpPr>
        <p:spPr>
          <a:xfrm>
            <a:off x="6289535" y="2910745"/>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Rockwell" panose="02060603020205020403" pitchFamily="18" charset="0"/>
              </a:rPr>
              <a:t>Pricing</a:t>
            </a:r>
          </a:p>
        </p:txBody>
      </p:sp>
      <p:sp>
        <p:nvSpPr>
          <p:cNvPr id="13" name="Rectangle 12"/>
          <p:cNvSpPr/>
          <p:nvPr/>
        </p:nvSpPr>
        <p:spPr>
          <a:xfrm>
            <a:off x="7991335" y="2910745"/>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Depends on the Market</a:t>
            </a:r>
          </a:p>
        </p:txBody>
      </p:sp>
      <p:sp>
        <p:nvSpPr>
          <p:cNvPr id="14" name="Rectangle 13"/>
          <p:cNvSpPr/>
          <p:nvPr/>
        </p:nvSpPr>
        <p:spPr>
          <a:xfrm>
            <a:off x="709084" y="4683081"/>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b="1" dirty="0">
                <a:latin typeface="Rockwell" panose="02060603020205020403" pitchFamily="18" charset="0"/>
              </a:rPr>
              <a:t>Profits</a:t>
            </a:r>
          </a:p>
        </p:txBody>
      </p:sp>
      <p:sp>
        <p:nvSpPr>
          <p:cNvPr id="15" name="Rectangle 14"/>
          <p:cNvSpPr/>
          <p:nvPr/>
        </p:nvSpPr>
        <p:spPr>
          <a:xfrm>
            <a:off x="2410884" y="4683081"/>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Service Charges</a:t>
            </a:r>
          </a:p>
          <a:p>
            <a:pPr algn="ctr"/>
            <a:r>
              <a:rPr lang="en-US" sz="2400" dirty="0">
                <a:solidFill>
                  <a:schemeClr val="tx1"/>
                </a:solidFill>
              </a:rPr>
              <a:t>For </a:t>
            </a:r>
          </a:p>
          <a:p>
            <a:pPr algn="ctr"/>
            <a:r>
              <a:rPr lang="en-US" sz="2400" dirty="0">
                <a:solidFill>
                  <a:schemeClr val="tx1"/>
                </a:solidFill>
              </a:rPr>
              <a:t>TruthChain Eco system </a:t>
            </a:r>
          </a:p>
          <a:p>
            <a:pPr algn="ctr"/>
            <a:endParaRPr lang="en-US" sz="2400" dirty="0">
              <a:solidFill>
                <a:schemeClr val="tx1"/>
              </a:solidFill>
            </a:endParaRPr>
          </a:p>
        </p:txBody>
      </p:sp>
      <p:sp>
        <p:nvSpPr>
          <p:cNvPr id="16" name="Rectangle 15"/>
          <p:cNvSpPr/>
          <p:nvPr/>
        </p:nvSpPr>
        <p:spPr>
          <a:xfrm>
            <a:off x="6289535" y="4683081"/>
            <a:ext cx="1615440" cy="1574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dirty="0">
                <a:latin typeface="Rockwell" panose="02060603020205020403" pitchFamily="18" charset="0"/>
              </a:rPr>
              <a:t>Product Packaging</a:t>
            </a:r>
          </a:p>
        </p:txBody>
      </p:sp>
      <p:sp>
        <p:nvSpPr>
          <p:cNvPr id="17" name="Rectangle 16"/>
          <p:cNvSpPr/>
          <p:nvPr/>
        </p:nvSpPr>
        <p:spPr>
          <a:xfrm>
            <a:off x="7991335" y="4683081"/>
            <a:ext cx="3403600" cy="1574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Source files</a:t>
            </a:r>
          </a:p>
        </p:txBody>
      </p:sp>
    </p:spTree>
    <p:extLst>
      <p:ext uri="{BB962C8B-B14F-4D97-AF65-F5344CB8AC3E}">
        <p14:creationId xmlns:p14="http://schemas.microsoft.com/office/powerpoint/2010/main" val="2486045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p:cNvSpPr txBox="1">
            <a:spLocks/>
          </p:cNvSpPr>
          <p:nvPr/>
        </p:nvSpPr>
        <p:spPr>
          <a:xfrm>
            <a:off x="-702400" y="4686046"/>
            <a:ext cx="10140647" cy="697112"/>
          </a:xfrm>
          <a:prstGeom prst="rect">
            <a:avLst/>
          </a:prstGeom>
          <a:noFill/>
        </p:spPr>
        <p:txBody>
          <a:bodyPr vert="horz">
            <a:noAutofit/>
          </a:bodyPr>
          <a:lstStyle>
            <a:lvl1pPr marL="0" indent="0" algn="l" defTabSz="457200" rtl="0" eaLnBrk="1" latinLnBrk="0" hangingPunct="1">
              <a:spcBef>
                <a:spcPct val="20000"/>
              </a:spcBef>
              <a:buFont typeface="Arial"/>
              <a:buNone/>
              <a:defRPr sz="4500" kern="1200" baseline="0">
                <a:solidFill>
                  <a:schemeClr val="tx2"/>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2"/>
                </a:solidFill>
                <a:latin typeface="+mn-lt"/>
                <a:ea typeface="+mn-ea"/>
                <a:cs typeface="+mn-cs"/>
              </a:defRPr>
            </a:lvl2pPr>
            <a:lvl3pPr marL="914400" indent="0" algn="l" defTabSz="457200" rtl="0" eaLnBrk="1" latinLnBrk="0" hangingPunct="1">
              <a:spcBef>
                <a:spcPct val="20000"/>
              </a:spcBef>
              <a:buFont typeface="Arial"/>
              <a:buNone/>
              <a:defRPr sz="2400" kern="1200">
                <a:solidFill>
                  <a:schemeClr val="tx2"/>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2"/>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IN" sz="4800" cap="all" dirty="0"/>
              <a:t>Thank you.</a:t>
            </a:r>
          </a:p>
        </p:txBody>
      </p:sp>
      <p:pic>
        <p:nvPicPr>
          <p:cNvPr id="8194" name="Picture 2" descr="Image result for blockchain 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5" y="403760"/>
            <a:ext cx="6648450" cy="381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60944" y="4298868"/>
            <a:ext cx="184731" cy="646331"/>
          </a:xfrm>
          <a:prstGeom prst="rect">
            <a:avLst/>
          </a:prstGeom>
          <a:noFill/>
        </p:spPr>
        <p:txBody>
          <a:bodyPr wrap="none" rtlCol="0">
            <a:spAutoFit/>
          </a:bodyPr>
          <a:lstStyle/>
          <a:p>
            <a:endParaRPr lang="en-US" dirty="0"/>
          </a:p>
          <a:p>
            <a:endParaRPr lang="en-US" dirty="0"/>
          </a:p>
        </p:txBody>
      </p:sp>
    </p:spTree>
    <p:extLst>
      <p:ext uri="{BB962C8B-B14F-4D97-AF65-F5344CB8AC3E}">
        <p14:creationId xmlns:p14="http://schemas.microsoft.com/office/powerpoint/2010/main" val="2797467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60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0A7F1-6614-4792-A2D5-EB90B7B94F33}"/>
              </a:ext>
            </a:extLst>
          </p:cNvPr>
          <p:cNvSpPr>
            <a:spLocks noGrp="1"/>
          </p:cNvSpPr>
          <p:nvPr>
            <p:ph type="title"/>
          </p:nvPr>
        </p:nvSpPr>
        <p:spPr>
          <a:xfrm>
            <a:off x="634236" y="120209"/>
            <a:ext cx="9404723" cy="1400530"/>
          </a:xfrm>
        </p:spPr>
        <p:txBody>
          <a:bodyPr/>
          <a:lstStyle/>
          <a:p>
            <a:r>
              <a:rPr lang="en-US" dirty="0"/>
              <a:t>Use cases - TruthChain</a:t>
            </a:r>
          </a:p>
        </p:txBody>
      </p:sp>
      <p:sp>
        <p:nvSpPr>
          <p:cNvPr id="3" name="Content Placeholder 2">
            <a:extLst>
              <a:ext uri="{FF2B5EF4-FFF2-40B4-BE49-F238E27FC236}">
                <a16:creationId xmlns:a16="http://schemas.microsoft.com/office/drawing/2014/main" id="{15A6FE63-91B4-4CBF-A773-4B2243AA558C}"/>
              </a:ext>
            </a:extLst>
          </p:cNvPr>
          <p:cNvSpPr>
            <a:spLocks noGrp="1"/>
          </p:cNvSpPr>
          <p:nvPr>
            <p:ph idx="1"/>
          </p:nvPr>
        </p:nvSpPr>
        <p:spPr>
          <a:xfrm>
            <a:off x="744187" y="1102892"/>
            <a:ext cx="11447813" cy="5428537"/>
          </a:xfrm>
        </p:spPr>
        <p:txBody>
          <a:bodyPr>
            <a:normAutofit fontScale="92500" lnSpcReduction="20000"/>
          </a:bodyPr>
          <a:lstStyle/>
          <a:p>
            <a:r>
              <a:rPr lang="en-US" dirty="0"/>
              <a:t>1) News(articles)  on Blockchain</a:t>
            </a:r>
          </a:p>
          <a:p>
            <a:pPr lvl="6"/>
            <a:r>
              <a:rPr lang="en-US" sz="1600" dirty="0"/>
              <a:t>- Eliminate Fake News to prevent from False News. </a:t>
            </a:r>
          </a:p>
          <a:p>
            <a:r>
              <a:rPr lang="en-US" dirty="0"/>
              <a:t>2) Original Product details on Blockchain</a:t>
            </a:r>
          </a:p>
          <a:p>
            <a:pPr lvl="6"/>
            <a:r>
              <a:rPr lang="en-US" dirty="0"/>
              <a:t>- </a:t>
            </a:r>
            <a:r>
              <a:rPr lang="en-US" sz="1600" dirty="0"/>
              <a:t>Eliminate Fake Products to prevent buyers from Fake Products.  </a:t>
            </a:r>
          </a:p>
          <a:p>
            <a:r>
              <a:rPr lang="en-US" dirty="0"/>
              <a:t>3) Medicine details on Blockchain </a:t>
            </a:r>
          </a:p>
          <a:p>
            <a:pPr lvl="6"/>
            <a:r>
              <a:rPr lang="en-US" dirty="0"/>
              <a:t>- </a:t>
            </a:r>
            <a:r>
              <a:rPr lang="en-US" sz="1600" dirty="0"/>
              <a:t>Eliminate Fake Medicine to save patients. </a:t>
            </a:r>
          </a:p>
          <a:p>
            <a:r>
              <a:rPr lang="en-US" dirty="0"/>
              <a:t>4) Provider(Doctor)  details on Blockchain</a:t>
            </a:r>
          </a:p>
          <a:p>
            <a:pPr lvl="6"/>
            <a:r>
              <a:rPr lang="en-US" dirty="0"/>
              <a:t>- </a:t>
            </a:r>
            <a:r>
              <a:rPr lang="en-US" sz="1600" dirty="0"/>
              <a:t>Eliminate Fake Doctor Details  to save patients.</a:t>
            </a:r>
          </a:p>
          <a:p>
            <a:r>
              <a:rPr lang="en-US" dirty="0"/>
              <a:t>5) medical bill &amp; reports to Payers with Blockchain</a:t>
            </a:r>
          </a:p>
          <a:p>
            <a:pPr lvl="6"/>
            <a:r>
              <a:rPr lang="en-US" dirty="0"/>
              <a:t>-</a:t>
            </a:r>
            <a:r>
              <a:rPr lang="en-US" sz="1700" dirty="0"/>
              <a:t>To Eliminate Fake Reports by Fake People</a:t>
            </a:r>
          </a:p>
          <a:p>
            <a:r>
              <a:rPr lang="en-US" dirty="0"/>
              <a:t>6) License details on Blockchain </a:t>
            </a:r>
          </a:p>
          <a:p>
            <a:pPr lvl="6"/>
            <a:r>
              <a:rPr lang="en-US" sz="2100" dirty="0"/>
              <a:t>-To Eliminate Fake license in Digital world  </a:t>
            </a:r>
          </a:p>
          <a:p>
            <a:r>
              <a:rPr lang="en-US" dirty="0"/>
              <a:t>7) Form-16 details on Blockchain</a:t>
            </a:r>
          </a:p>
          <a:p>
            <a:pPr lvl="6"/>
            <a:r>
              <a:rPr lang="en-US" dirty="0"/>
              <a:t>- </a:t>
            </a:r>
            <a:r>
              <a:rPr lang="en-US" sz="1700" dirty="0"/>
              <a:t>To Make Tax Filing more Efficient with Blockchain</a:t>
            </a:r>
          </a:p>
          <a:p>
            <a:r>
              <a:rPr lang="en-US" dirty="0"/>
              <a:t>Many more use cases with TruthChain.  																				</a:t>
            </a:r>
          </a:p>
          <a:p>
            <a:endParaRPr lang="en-US" dirty="0"/>
          </a:p>
          <a:p>
            <a:pPr lvl="6"/>
            <a:endParaRPr lang="en-US" sz="1600" dirty="0"/>
          </a:p>
          <a:p>
            <a:pPr marL="2743200" lvl="6" indent="0">
              <a:buNone/>
            </a:pPr>
            <a:endParaRPr lang="en-US" sz="1600" dirty="0"/>
          </a:p>
        </p:txBody>
      </p:sp>
    </p:spTree>
    <p:extLst>
      <p:ext uri="{BB962C8B-B14F-4D97-AF65-F5344CB8AC3E}">
        <p14:creationId xmlns:p14="http://schemas.microsoft.com/office/powerpoint/2010/main" val="93396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E070-DDDC-49C1-B9B0-0E3C019895CE}"/>
              </a:ext>
            </a:extLst>
          </p:cNvPr>
          <p:cNvSpPr>
            <a:spLocks noGrp="1"/>
          </p:cNvSpPr>
          <p:nvPr>
            <p:ph type="title"/>
          </p:nvPr>
        </p:nvSpPr>
        <p:spPr>
          <a:xfrm>
            <a:off x="1382380" y="1723378"/>
            <a:ext cx="9404723" cy="1400530"/>
          </a:xfrm>
        </p:spPr>
        <p:txBody>
          <a:bodyPr/>
          <a:lstStyle/>
          <a:p>
            <a:r>
              <a:rPr lang="en-US" dirty="0"/>
              <a:t>Use Case   Of TruthChain</a:t>
            </a:r>
          </a:p>
        </p:txBody>
      </p:sp>
      <p:sp>
        <p:nvSpPr>
          <p:cNvPr id="4" name="TextBox 3">
            <a:extLst>
              <a:ext uri="{FF2B5EF4-FFF2-40B4-BE49-F238E27FC236}">
                <a16:creationId xmlns:a16="http://schemas.microsoft.com/office/drawing/2014/main" id="{38CDEEF6-410F-47E1-9927-FE0458B08666}"/>
              </a:ext>
            </a:extLst>
          </p:cNvPr>
          <p:cNvSpPr txBox="1"/>
          <p:nvPr/>
        </p:nvSpPr>
        <p:spPr>
          <a:xfrm>
            <a:off x="2968831" y="3111335"/>
            <a:ext cx="6144631" cy="523220"/>
          </a:xfrm>
          <a:prstGeom prst="rect">
            <a:avLst/>
          </a:prstGeom>
          <a:noFill/>
        </p:spPr>
        <p:txBody>
          <a:bodyPr wrap="none" rtlCol="0">
            <a:spAutoFit/>
          </a:bodyPr>
          <a:lstStyle/>
          <a:p>
            <a:pPr marL="342900" indent="-342900">
              <a:buFont typeface="Wingdings" panose="05000000000000000000" pitchFamily="2" charset="2"/>
              <a:buChar char="q"/>
            </a:pPr>
            <a:r>
              <a:rPr lang="en-US" sz="2800" dirty="0">
                <a:solidFill>
                  <a:srgbClr val="FFFF00"/>
                </a:solidFill>
              </a:rPr>
              <a:t>To Eliminate Fake News(articles) </a:t>
            </a:r>
          </a:p>
        </p:txBody>
      </p:sp>
      <p:sp>
        <p:nvSpPr>
          <p:cNvPr id="5" name="TextBox 4">
            <a:extLst>
              <a:ext uri="{FF2B5EF4-FFF2-40B4-BE49-F238E27FC236}">
                <a16:creationId xmlns:a16="http://schemas.microsoft.com/office/drawing/2014/main" id="{0C188684-70B1-4399-B4BC-C2CEA8F07F81}"/>
              </a:ext>
            </a:extLst>
          </p:cNvPr>
          <p:cNvSpPr txBox="1"/>
          <p:nvPr/>
        </p:nvSpPr>
        <p:spPr>
          <a:xfrm>
            <a:off x="9773392" y="1128156"/>
            <a:ext cx="2295821" cy="646331"/>
          </a:xfrm>
          <a:prstGeom prst="rect">
            <a:avLst/>
          </a:prstGeom>
          <a:noFill/>
        </p:spPr>
        <p:txBody>
          <a:bodyPr wrap="none" rtlCol="0">
            <a:spAutoFit/>
          </a:bodyPr>
          <a:lstStyle/>
          <a:p>
            <a:r>
              <a:rPr lang="en-US" sz="3600" dirty="0">
                <a:solidFill>
                  <a:schemeClr val="accent6"/>
                </a:solidFill>
              </a:rPr>
              <a:t>Practical </a:t>
            </a:r>
          </a:p>
        </p:txBody>
      </p:sp>
    </p:spTree>
    <p:extLst>
      <p:ext uri="{BB962C8B-B14F-4D97-AF65-F5344CB8AC3E}">
        <p14:creationId xmlns:p14="http://schemas.microsoft.com/office/powerpoint/2010/main" val="63673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A1FAC-CC67-414E-97E4-6EF89C4E238B}"/>
              </a:ext>
            </a:extLst>
          </p:cNvPr>
          <p:cNvSpPr>
            <a:spLocks noGrp="1"/>
          </p:cNvSpPr>
          <p:nvPr>
            <p:ph type="title"/>
          </p:nvPr>
        </p:nvSpPr>
        <p:spPr/>
        <p:txBody>
          <a:bodyPr/>
          <a:lstStyle/>
          <a:p>
            <a:r>
              <a:rPr lang="en-US" b="1" dirty="0"/>
              <a:t>Why fake news is bad</a:t>
            </a:r>
            <a:br>
              <a:rPr lang="en-US" dirty="0"/>
            </a:br>
            <a:endParaRPr lang="en-US" dirty="0"/>
          </a:p>
        </p:txBody>
      </p:sp>
      <p:sp>
        <p:nvSpPr>
          <p:cNvPr id="3" name="Content Placeholder 2">
            <a:extLst>
              <a:ext uri="{FF2B5EF4-FFF2-40B4-BE49-F238E27FC236}">
                <a16:creationId xmlns:a16="http://schemas.microsoft.com/office/drawing/2014/main" id="{92B43E3C-75C3-458B-BE1F-F57B7FC73CBA}"/>
              </a:ext>
            </a:extLst>
          </p:cNvPr>
          <p:cNvSpPr>
            <a:spLocks noGrp="1"/>
          </p:cNvSpPr>
          <p:nvPr>
            <p:ph idx="1"/>
          </p:nvPr>
        </p:nvSpPr>
        <p:spPr>
          <a:xfrm>
            <a:off x="1198314" y="2088543"/>
            <a:ext cx="9513228" cy="4195481"/>
          </a:xfrm>
        </p:spPr>
        <p:txBody>
          <a:bodyPr>
            <a:normAutofit/>
          </a:bodyPr>
          <a:lstStyle/>
          <a:p>
            <a:pPr fontAlgn="base"/>
            <a:r>
              <a:rPr lang="en-US" sz="2400" dirty="0"/>
              <a:t>Fake news is an issue that affects all of us, especially considering its ability to </a:t>
            </a:r>
            <a:r>
              <a:rPr lang="en-US" sz="2400" dirty="0">
                <a:hlinkClick r:id="rId2"/>
              </a:rPr>
              <a:t>swing public opinion</a:t>
            </a:r>
            <a:r>
              <a:rPr lang="en-US" sz="2400" dirty="0"/>
              <a:t> and even </a:t>
            </a:r>
            <a:r>
              <a:rPr lang="en-US" sz="2400" dirty="0">
                <a:hlinkClick r:id="rId3"/>
              </a:rPr>
              <a:t>spark violence</a:t>
            </a:r>
            <a:r>
              <a:rPr lang="en-US" sz="2400" dirty="0"/>
              <a:t>, as occurred in Washington, DC where a man discharged a rifle in a pizza restaurant after reading a completely fabricated story that the restaurant was the center of a Hillary Clinton-affiliated child pornography ring. Luckily, no one was hurt, but it could have been tragic.</a:t>
            </a:r>
          </a:p>
          <a:p>
            <a:endParaRPr lang="en-US" sz="2400" dirty="0"/>
          </a:p>
        </p:txBody>
      </p:sp>
    </p:spTree>
    <p:extLst>
      <p:ext uri="{BB962C8B-B14F-4D97-AF65-F5344CB8AC3E}">
        <p14:creationId xmlns:p14="http://schemas.microsoft.com/office/powerpoint/2010/main" val="237867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AE5F1-545B-4C07-8AAC-8B9CBD917750}"/>
              </a:ext>
            </a:extLst>
          </p:cNvPr>
          <p:cNvSpPr>
            <a:spLocks noGrp="1"/>
          </p:cNvSpPr>
          <p:nvPr>
            <p:ph type="title"/>
          </p:nvPr>
        </p:nvSpPr>
        <p:spPr/>
        <p:txBody>
          <a:bodyPr/>
          <a:lstStyle/>
          <a:p>
            <a:r>
              <a:rPr lang="en-US" i="1" dirty="0"/>
              <a:t>Abstract</a:t>
            </a:r>
            <a:endParaRPr lang="en-US" dirty="0"/>
          </a:p>
        </p:txBody>
      </p:sp>
      <p:sp>
        <p:nvSpPr>
          <p:cNvPr id="4" name="Rectangle 3">
            <a:extLst>
              <a:ext uri="{FF2B5EF4-FFF2-40B4-BE49-F238E27FC236}">
                <a16:creationId xmlns:a16="http://schemas.microsoft.com/office/drawing/2014/main" id="{563FBEC0-41D6-4C5D-BD48-326F8E0E746B}"/>
              </a:ext>
            </a:extLst>
          </p:cNvPr>
          <p:cNvSpPr/>
          <p:nvPr/>
        </p:nvSpPr>
        <p:spPr>
          <a:xfrm>
            <a:off x="277977" y="1770564"/>
            <a:ext cx="10326688" cy="5016758"/>
          </a:xfrm>
          <a:prstGeom prst="rect">
            <a:avLst/>
          </a:prstGeom>
        </p:spPr>
        <p:txBody>
          <a:bodyPr wrap="square">
            <a:spAutoFit/>
          </a:bodyPr>
          <a:lstStyle/>
          <a:p>
            <a:pPr algn="just"/>
            <a:r>
              <a:rPr lang="en-US" sz="2000" i="1" dirty="0">
                <a:latin typeface="Times New Roman" panose="02020603050405020304" pitchFamily="18" charset="0"/>
              </a:rPr>
              <a:t>A decentralized news network backed by incentives for individuals to create, review, and consume news. The primary innovation of blockchains is a verifiable and cryptographically secured global ledger that can lead to new types of incentive structures. Developers can take advantage of the Ethereum blockchain to build applications that are not only architecturally and politically decentralized, We propose a network in which writers produce news content that is reviewed by fact-checkers(Reviewers) before being published on the network without the risk of being taken down. We label the news item as fake or true and then store them in a decentralized, unalterable system not governed or controlled by any person or group and hence the voted and accepted truth cannot be altered by currently powerful people who have been running their empires by manipulating people and conveying altered information and misrepresented facts to them. Print media and multimedia to maintain employees for genuine information is very costly, very difficult and easily manipulate, if media wants to check a particular information is genuine or fake or to get latest news then they can check thorough TruthChain with less cost. Finally, social media, print media Health care, Finance, Banking and multimedia etc. will deliver original news to all over the world through TruthChain with less cost. TruthChain is a collection of genuine news/information and a platform to eliminate all fake news in the digital world.  </a:t>
            </a:r>
            <a:endParaRPr lang="en-US" sz="2000" dirty="0"/>
          </a:p>
        </p:txBody>
      </p:sp>
      <p:pic>
        <p:nvPicPr>
          <p:cNvPr id="5" name="Picture 4">
            <a:extLst>
              <a:ext uri="{FF2B5EF4-FFF2-40B4-BE49-F238E27FC236}">
                <a16:creationId xmlns:a16="http://schemas.microsoft.com/office/drawing/2014/main" id="{0CECCEEB-0885-4AC7-8B54-CCB4582953B1}"/>
              </a:ext>
            </a:extLst>
          </p:cNvPr>
          <p:cNvPicPr>
            <a:picLocks noChangeAspect="1"/>
          </p:cNvPicPr>
          <p:nvPr/>
        </p:nvPicPr>
        <p:blipFill>
          <a:blip r:embed="rId2"/>
          <a:stretch>
            <a:fillRect/>
          </a:stretch>
        </p:blipFill>
        <p:spPr>
          <a:xfrm>
            <a:off x="7551713" y="131134"/>
            <a:ext cx="2328558" cy="1639430"/>
          </a:xfrm>
          <a:prstGeom prst="rect">
            <a:avLst/>
          </a:prstGeom>
        </p:spPr>
      </p:pic>
    </p:spTree>
    <p:extLst>
      <p:ext uri="{BB962C8B-B14F-4D97-AF65-F5344CB8AC3E}">
        <p14:creationId xmlns:p14="http://schemas.microsoft.com/office/powerpoint/2010/main" val="426818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F95F6-6F04-4DB5-A6AD-E2450F282FC4}"/>
              </a:ext>
            </a:extLst>
          </p:cNvPr>
          <p:cNvSpPr>
            <a:spLocks noGrp="1"/>
          </p:cNvSpPr>
          <p:nvPr>
            <p:ph type="title"/>
          </p:nvPr>
        </p:nvSpPr>
        <p:spPr/>
        <p:txBody>
          <a:bodyPr/>
          <a:lstStyle/>
          <a:p>
            <a:r>
              <a:rPr lang="en-US" b="1" i="1" dirty="0">
                <a:solidFill>
                  <a:srgbClr val="FF0000"/>
                </a:solidFill>
              </a:rPr>
              <a:t>PROBLEM Statement</a:t>
            </a:r>
            <a:br>
              <a:rPr lang="en-US" b="1" i="1" dirty="0"/>
            </a:br>
            <a:endParaRPr lang="en-US" dirty="0"/>
          </a:p>
        </p:txBody>
      </p:sp>
      <p:sp>
        <p:nvSpPr>
          <p:cNvPr id="3" name="Content Placeholder 2">
            <a:extLst>
              <a:ext uri="{FF2B5EF4-FFF2-40B4-BE49-F238E27FC236}">
                <a16:creationId xmlns:a16="http://schemas.microsoft.com/office/drawing/2014/main" id="{EF03E7E4-F9C5-4E37-B92B-F07DDA189355}"/>
              </a:ext>
            </a:extLst>
          </p:cNvPr>
          <p:cNvSpPr>
            <a:spLocks noGrp="1"/>
          </p:cNvSpPr>
          <p:nvPr>
            <p:ph idx="1"/>
          </p:nvPr>
        </p:nvSpPr>
        <p:spPr>
          <a:xfrm>
            <a:off x="445710" y="1795702"/>
            <a:ext cx="8946541" cy="4195481"/>
          </a:xfrm>
        </p:spPr>
        <p:txBody>
          <a:bodyPr>
            <a:normAutofit/>
          </a:bodyPr>
          <a:lstStyle/>
          <a:p>
            <a:r>
              <a:rPr lang="en-US" sz="2400" dirty="0"/>
              <a:t>Fake news websites (also referred to as hoax news websites) are Internet websites that deliberately publish fake news—hoaxes, propaganda, and misinformation purporting to be real news—often using social media to drive web traffic and amplify their effect. Unlike news satire, fake news websites deliberately seek to be perceived as legitimate and taken at face value, often for financial or political gain. Such sites have promoted political falsehoods. In most news sites, the community tends to hang at the bottom of articles in comments that serve little purpose.</a:t>
            </a:r>
          </a:p>
        </p:txBody>
      </p:sp>
      <p:pic>
        <p:nvPicPr>
          <p:cNvPr id="4" name="Picture 3">
            <a:extLst>
              <a:ext uri="{FF2B5EF4-FFF2-40B4-BE49-F238E27FC236}">
                <a16:creationId xmlns:a16="http://schemas.microsoft.com/office/drawing/2014/main" id="{407F18B2-57DD-455F-91E3-D984435A31A1}"/>
              </a:ext>
            </a:extLst>
          </p:cNvPr>
          <p:cNvPicPr>
            <a:picLocks noChangeAspect="1"/>
          </p:cNvPicPr>
          <p:nvPr/>
        </p:nvPicPr>
        <p:blipFill>
          <a:blip r:embed="rId2"/>
          <a:stretch>
            <a:fillRect/>
          </a:stretch>
        </p:blipFill>
        <p:spPr>
          <a:xfrm>
            <a:off x="9191850" y="1191980"/>
            <a:ext cx="3000150" cy="1396055"/>
          </a:xfrm>
          <a:prstGeom prst="rect">
            <a:avLst/>
          </a:prstGeom>
        </p:spPr>
      </p:pic>
    </p:spTree>
    <p:extLst>
      <p:ext uri="{BB962C8B-B14F-4D97-AF65-F5344CB8AC3E}">
        <p14:creationId xmlns:p14="http://schemas.microsoft.com/office/powerpoint/2010/main" val="225819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6B06-7404-45BC-B1FD-FFEBC706DCAE}"/>
              </a:ext>
            </a:extLst>
          </p:cNvPr>
          <p:cNvSpPr>
            <a:spLocks noGrp="1"/>
          </p:cNvSpPr>
          <p:nvPr>
            <p:ph type="title"/>
          </p:nvPr>
        </p:nvSpPr>
        <p:spPr>
          <a:xfrm>
            <a:off x="1186145" y="357715"/>
            <a:ext cx="9404723" cy="1400530"/>
          </a:xfrm>
        </p:spPr>
        <p:txBody>
          <a:bodyPr/>
          <a:lstStyle/>
          <a:p>
            <a:r>
              <a:rPr lang="en-US" dirty="0"/>
              <a:t>Background</a:t>
            </a:r>
          </a:p>
        </p:txBody>
      </p:sp>
      <p:sp>
        <p:nvSpPr>
          <p:cNvPr id="3" name="Content Placeholder 2">
            <a:extLst>
              <a:ext uri="{FF2B5EF4-FFF2-40B4-BE49-F238E27FC236}">
                <a16:creationId xmlns:a16="http://schemas.microsoft.com/office/drawing/2014/main" id="{F1E37EAD-DF3D-4A62-BF7F-2CFF97F3C43F}"/>
              </a:ext>
            </a:extLst>
          </p:cNvPr>
          <p:cNvSpPr>
            <a:spLocks noGrp="1"/>
          </p:cNvSpPr>
          <p:nvPr>
            <p:ph idx="1"/>
          </p:nvPr>
        </p:nvSpPr>
        <p:spPr>
          <a:xfrm>
            <a:off x="739192" y="1287856"/>
            <a:ext cx="9851676" cy="4195481"/>
          </a:xfrm>
        </p:spPr>
        <p:txBody>
          <a:bodyPr/>
          <a:lstStyle/>
          <a:p>
            <a:r>
              <a:rPr lang="en-US" dirty="0">
                <a:latin typeface="Times New Roman" panose="02020603050405020304" pitchFamily="18" charset="0"/>
              </a:rPr>
              <a:t>In 1983, 90 percent of the U.S. news industry was owned and controlled by 50 different companies. Thirty-four years later, 90 percent of American news coverage, whether read, watched or listened to, flows from just six media conglomerates: Comcast Corporation; News Corporation; The Walt Disney Company; Viacom Inc.; Time Warner Inc.; and CBS Corporation.</a:t>
            </a:r>
            <a:endParaRPr lang="en-US" dirty="0"/>
          </a:p>
        </p:txBody>
      </p:sp>
      <p:sp>
        <p:nvSpPr>
          <p:cNvPr id="4" name="Rectangle 3">
            <a:extLst>
              <a:ext uri="{FF2B5EF4-FFF2-40B4-BE49-F238E27FC236}">
                <a16:creationId xmlns:a16="http://schemas.microsoft.com/office/drawing/2014/main" id="{F0E86B7E-4751-45C2-B56D-55C39D503148}"/>
              </a:ext>
            </a:extLst>
          </p:cNvPr>
          <p:cNvSpPr/>
          <p:nvPr/>
        </p:nvSpPr>
        <p:spPr>
          <a:xfrm>
            <a:off x="998528" y="3385597"/>
            <a:ext cx="9333005" cy="2185214"/>
          </a:xfrm>
          <a:prstGeom prst="rect">
            <a:avLst/>
          </a:prstGeom>
        </p:spPr>
        <p:txBody>
          <a:bodyPr wrap="square">
            <a:spAutoFit/>
          </a:bodyPr>
          <a:lstStyle/>
          <a:p>
            <a:r>
              <a:rPr lang="en-US" sz="2800" b="1" dirty="0">
                <a:latin typeface="Times New Roman" panose="02020603050405020304" pitchFamily="18" charset="0"/>
              </a:rPr>
              <a:t>SOCIALMEDIA:</a:t>
            </a:r>
          </a:p>
          <a:p>
            <a:pPr marL="285750" indent="-285750">
              <a:buFont typeface="Wingdings" panose="05000000000000000000" pitchFamily="2" charset="2"/>
              <a:buChar char="q"/>
            </a:pPr>
            <a:r>
              <a:rPr lang="en-US" dirty="0">
                <a:latin typeface="Times New Roman" panose="02020603050405020304" pitchFamily="18" charset="0"/>
              </a:rPr>
              <a:t>Over the past decade, there’s been a big shift in the way people stay informed. Indians looked to daily newspapers and television for much of their news; however, this behavior has significantly shifted elsewhere. 62 percent of adults rely on social media for news.</a:t>
            </a:r>
          </a:p>
          <a:p>
            <a:pPr marL="285750" indent="-285750">
              <a:buFont typeface="Wingdings" panose="05000000000000000000" pitchFamily="2" charset="2"/>
              <a:buChar char="q"/>
            </a:pPr>
            <a:r>
              <a:rPr lang="en-US" dirty="0">
                <a:latin typeface="Times New Roman" panose="02020603050405020304" pitchFamily="18" charset="0"/>
              </a:rPr>
              <a:t>Among social media providers, Facebook has become a rival to the big suit and- tie networks like CNN, Fox News, ABC, and NBC. Facebook has become a gatekeeper for much of the news that Americans consume online.</a:t>
            </a:r>
            <a:endParaRPr lang="en-US" dirty="0"/>
          </a:p>
        </p:txBody>
      </p:sp>
    </p:spTree>
    <p:extLst>
      <p:ext uri="{BB962C8B-B14F-4D97-AF65-F5344CB8AC3E}">
        <p14:creationId xmlns:p14="http://schemas.microsoft.com/office/powerpoint/2010/main" val="7699942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UST_Master">
  <a:themeElements>
    <a:clrScheme name="UST Global_Standard Deck Colors">
      <a:dk1>
        <a:srgbClr val="242424"/>
      </a:dk1>
      <a:lt1>
        <a:sysClr val="window" lastClr="FFFFFF"/>
      </a:lt1>
      <a:dk2>
        <a:srgbClr val="5A3C3D"/>
      </a:dk2>
      <a:lt2>
        <a:srgbClr val="CFDE00"/>
      </a:lt2>
      <a:accent1>
        <a:srgbClr val="004869"/>
      </a:accent1>
      <a:accent2>
        <a:srgbClr val="00ADEE"/>
      </a:accent2>
      <a:accent3>
        <a:srgbClr val="007CBA"/>
      </a:accent3>
      <a:accent4>
        <a:srgbClr val="00C4B3"/>
      </a:accent4>
      <a:accent5>
        <a:srgbClr val="007481"/>
      </a:accent5>
      <a:accent6>
        <a:srgbClr val="E63C2F"/>
      </a:accent6>
      <a:hlink>
        <a:srgbClr val="5DD3FF"/>
      </a:hlink>
      <a:folHlink>
        <a:srgbClr val="2684B9"/>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9327</TotalTime>
  <Words>2208</Words>
  <Application>Microsoft Office PowerPoint</Application>
  <PresentationFormat>Widescreen</PresentationFormat>
  <Paragraphs>222</Paragraphs>
  <Slides>32</Slides>
  <Notes>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Arial</vt:lpstr>
      <vt:lpstr>Calibri</vt:lpstr>
      <vt:lpstr>Calibri Light</vt:lpstr>
      <vt:lpstr>Century Gothic</vt:lpstr>
      <vt:lpstr>Helvetica</vt:lpstr>
      <vt:lpstr>Myriad Pro Regular</vt:lpstr>
      <vt:lpstr>Raleway</vt:lpstr>
      <vt:lpstr>Rockwell</vt:lpstr>
      <vt:lpstr>Segoe UI Light</vt:lpstr>
      <vt:lpstr>Tahoma</vt:lpstr>
      <vt:lpstr>Times New Roman</vt:lpstr>
      <vt:lpstr>Wingdings</vt:lpstr>
      <vt:lpstr>Wingdings 3</vt:lpstr>
      <vt:lpstr>Ion</vt:lpstr>
      <vt:lpstr>UST_Master</vt:lpstr>
      <vt:lpstr>Office Theme</vt:lpstr>
      <vt:lpstr>TruthChain</vt:lpstr>
      <vt:lpstr>Exhibit title</vt:lpstr>
      <vt:lpstr>PowerPoint Presentation</vt:lpstr>
      <vt:lpstr>Use cases - TruthChain</vt:lpstr>
      <vt:lpstr>Use Case   Of TruthChain</vt:lpstr>
      <vt:lpstr>Why fake news is bad </vt:lpstr>
      <vt:lpstr>Abstract</vt:lpstr>
      <vt:lpstr>PROBLEM Statement </vt:lpstr>
      <vt:lpstr>Background</vt:lpstr>
      <vt:lpstr>PowerPoint Presentation</vt:lpstr>
      <vt:lpstr>PowerPoint Presentation</vt:lpstr>
      <vt:lpstr>PowerPoint Presentation</vt:lpstr>
      <vt:lpstr>PowerPoint Presentation</vt:lpstr>
      <vt:lpstr>Article Stages</vt:lpstr>
      <vt:lpstr>PowerPoint Presentation</vt:lpstr>
      <vt:lpstr>ACCESSING TruthChain:</vt:lpstr>
      <vt:lpstr>Steps to setup local – TruthChain webapp</vt:lpstr>
      <vt:lpstr>PowerPoint Presentation</vt:lpstr>
      <vt:lpstr>PowerPoint Presentation</vt:lpstr>
      <vt:lpstr>Architecture: IDM</vt:lpstr>
      <vt:lpstr>Architecture: IAM</vt:lpstr>
      <vt:lpstr>Full Architecture: </vt:lpstr>
      <vt:lpstr> Roles - Architecture:</vt:lpstr>
      <vt:lpstr>Important Note:</vt:lpstr>
      <vt:lpstr>Auto Fetch Articles from Different Websites   Python - NLP</vt:lpstr>
      <vt:lpstr>About Auto Fetch </vt:lpstr>
      <vt:lpstr>Explanation:</vt:lpstr>
      <vt:lpstr>PowerPoint Presentation</vt:lpstr>
      <vt:lpstr>PowerPoint Presentation</vt:lpstr>
      <vt:lpstr>PowerPoint Presentation</vt:lpstr>
      <vt:lpstr>PowerPoint Presentation</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Bose, Romit (Cognizant)</dc:creator>
  <cp:lastModifiedBy>Narendranath Thota (UST, IND)</cp:lastModifiedBy>
  <cp:revision>214</cp:revision>
  <dcterms:created xsi:type="dcterms:W3CDTF">2016-12-01T12:41:57Z</dcterms:created>
  <dcterms:modified xsi:type="dcterms:W3CDTF">2017-11-21T07:02:11Z</dcterms:modified>
</cp:coreProperties>
</file>